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449" r:id="rId2"/>
    <p:sldId id="448" r:id="rId3"/>
    <p:sldId id="467" r:id="rId4"/>
    <p:sldId id="598" r:id="rId5"/>
    <p:sldId id="597" r:id="rId6"/>
    <p:sldId id="595" r:id="rId7"/>
    <p:sldId id="596" r:id="rId8"/>
    <p:sldId id="579" r:id="rId9"/>
    <p:sldId id="580" r:id="rId10"/>
    <p:sldId id="594" r:id="rId11"/>
    <p:sldId id="577" r:id="rId12"/>
    <p:sldId id="578" r:id="rId13"/>
    <p:sldId id="554" r:id="rId14"/>
    <p:sldId id="599" r:id="rId15"/>
    <p:sldId id="600" r:id="rId16"/>
    <p:sldId id="386" r:id="rId17"/>
    <p:sldId id="456" r:id="rId18"/>
    <p:sldId id="583" r:id="rId19"/>
    <p:sldId id="469" r:id="rId20"/>
    <p:sldId id="447" r:id="rId21"/>
    <p:sldId id="385" r:id="rId22"/>
    <p:sldId id="418" r:id="rId23"/>
    <p:sldId id="584" r:id="rId24"/>
    <p:sldId id="585" r:id="rId25"/>
    <p:sldId id="586" r:id="rId26"/>
    <p:sldId id="588" r:id="rId27"/>
    <p:sldId id="545" r:id="rId28"/>
    <p:sldId id="546" r:id="rId29"/>
    <p:sldId id="544" r:id="rId30"/>
    <p:sldId id="589" r:id="rId31"/>
    <p:sldId id="547" r:id="rId32"/>
    <p:sldId id="556" r:id="rId33"/>
    <p:sldId id="368" r:id="rId34"/>
    <p:sldId id="506" r:id="rId35"/>
    <p:sldId id="412" r:id="rId36"/>
    <p:sldId id="516" r:id="rId37"/>
    <p:sldId id="517" r:id="rId38"/>
    <p:sldId id="519" r:id="rId39"/>
    <p:sldId id="518" r:id="rId40"/>
    <p:sldId id="505" r:id="rId41"/>
    <p:sldId id="576" r:id="rId42"/>
    <p:sldId id="551" r:id="rId43"/>
    <p:sldId id="549" r:id="rId44"/>
    <p:sldId id="550" r:id="rId45"/>
    <p:sldId id="515" r:id="rId46"/>
    <p:sldId id="552" r:id="rId47"/>
    <p:sldId id="590" r:id="rId48"/>
    <p:sldId id="523" r:id="rId49"/>
    <p:sldId id="563" r:id="rId50"/>
    <p:sldId id="567" r:id="rId51"/>
    <p:sldId id="568" r:id="rId52"/>
    <p:sldId id="591" r:id="rId53"/>
    <p:sldId id="527" r:id="rId54"/>
    <p:sldId id="528" r:id="rId55"/>
    <p:sldId id="592" r:id="rId56"/>
    <p:sldId id="553" r:id="rId57"/>
    <p:sldId id="557" r:id="rId58"/>
    <p:sldId id="443" r:id="rId59"/>
    <p:sldId id="291"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p:restoredTop sz="88419" autoAdjust="0"/>
  </p:normalViewPr>
  <p:slideViewPr>
    <p:cSldViewPr snapToGrid="0" snapToObjects="1">
      <p:cViewPr>
        <p:scale>
          <a:sx n="81" d="100"/>
          <a:sy n="81" d="100"/>
        </p:scale>
        <p:origin x="1616" y="184"/>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40B3C1-32C7-CB48-99F0-9D85BD00FA99}" type="datetimeFigureOut">
              <a:rPr lang="en-US" smtClean="0"/>
              <a:t>3/29/17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A634BB-0068-DC4A-A060-C03221CCA56A}" type="slidenum">
              <a:rPr lang="en-US" smtClean="0"/>
              <a:t>‹#›</a:t>
            </a:fld>
            <a:endParaRPr lang="en-US" dirty="0"/>
          </a:p>
        </p:txBody>
      </p:sp>
    </p:spTree>
    <p:extLst>
      <p:ext uri="{BB962C8B-B14F-4D97-AF65-F5344CB8AC3E}">
        <p14:creationId xmlns:p14="http://schemas.microsoft.com/office/powerpoint/2010/main" val="29126168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34E901-2159-0C4C-A407-3D0DFEF02EDD}" type="datetimeFigureOut">
              <a:rPr lang="en-US" smtClean="0"/>
              <a:t>3/29/17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806A60-9C4E-D543-B9F5-FC5EBB0DC9A4}" type="slidenum">
              <a:rPr lang="en-US" smtClean="0"/>
              <a:t>‹#›</a:t>
            </a:fld>
            <a:endParaRPr lang="en-US" dirty="0"/>
          </a:p>
        </p:txBody>
      </p:sp>
    </p:spTree>
    <p:extLst>
      <p:ext uri="{BB962C8B-B14F-4D97-AF65-F5344CB8AC3E}">
        <p14:creationId xmlns:p14="http://schemas.microsoft.com/office/powerpoint/2010/main" val="306798027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50C60-9589-5642-BDF9-78AD6F944D12}" type="slidenum">
              <a:rPr lang="en-US" smtClean="0"/>
              <a:t>16</a:t>
            </a:fld>
            <a:endParaRPr lang="en-US" dirty="0"/>
          </a:p>
        </p:txBody>
      </p:sp>
    </p:spTree>
    <p:extLst>
      <p:ext uri="{BB962C8B-B14F-4D97-AF65-F5344CB8AC3E}">
        <p14:creationId xmlns:p14="http://schemas.microsoft.com/office/powerpoint/2010/main" val="3361318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20000"/>
              </a:spcBef>
              <a:buFontTx/>
              <a:buNone/>
            </a:pPr>
            <a:r>
              <a:rPr lang="en-US" sz="1200" i="1" dirty="0" smtClean="0">
                <a:latin typeface="Times New Roman" charset="0"/>
                <a:cs typeface="Arial" charset="0"/>
              </a:rPr>
              <a:t>Bowties</a:t>
            </a:r>
            <a:r>
              <a:rPr lang="en-US" sz="1200" i="1" baseline="0" dirty="0" smtClean="0">
                <a:latin typeface="Times New Roman" charset="0"/>
                <a:cs typeface="Arial" charset="0"/>
              </a:rPr>
              <a:t> for flows w/in layers, and </a:t>
            </a:r>
            <a:r>
              <a:rPr lang="en-US" sz="1200" i="1" dirty="0" smtClean="0">
                <a:latin typeface="Times New Roman" charset="0"/>
                <a:cs typeface="Arial" charset="0"/>
              </a:rPr>
              <a:t>Hourglasses</a:t>
            </a:r>
            <a:r>
              <a:rPr lang="en-US" sz="1200" dirty="0" smtClean="0">
                <a:latin typeface="Times New Roman" charset="0"/>
                <a:cs typeface="Arial" charset="0"/>
              </a:rPr>
              <a:t> for layering of control</a:t>
            </a:r>
          </a:p>
        </p:txBody>
      </p:sp>
      <p:sp>
        <p:nvSpPr>
          <p:cNvPr id="4" name="Slide Number Placeholder 3"/>
          <p:cNvSpPr>
            <a:spLocks noGrp="1"/>
          </p:cNvSpPr>
          <p:nvPr>
            <p:ph type="sldNum" sz="quarter" idx="10"/>
          </p:nvPr>
        </p:nvSpPr>
        <p:spPr/>
        <p:txBody>
          <a:bodyPr/>
          <a:lstStyle/>
          <a:p>
            <a:fld id="{29806A60-9C4E-D543-B9F5-FC5EBB0DC9A4}" type="slidenum">
              <a:rPr lang="en-US" smtClean="0"/>
              <a:t>37</a:t>
            </a:fld>
            <a:endParaRPr lang="en-US" dirty="0"/>
          </a:p>
        </p:txBody>
      </p:sp>
    </p:spTree>
    <p:extLst>
      <p:ext uri="{BB962C8B-B14F-4D97-AF65-F5344CB8AC3E}">
        <p14:creationId xmlns:p14="http://schemas.microsoft.com/office/powerpoint/2010/main" val="269156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06A60-9C4E-D543-B9F5-FC5EBB0DC9A4}" type="slidenum">
              <a:rPr lang="en-US" smtClean="0"/>
              <a:t>38</a:t>
            </a:fld>
            <a:endParaRPr lang="en-US" dirty="0"/>
          </a:p>
        </p:txBody>
      </p:sp>
    </p:spTree>
    <p:extLst>
      <p:ext uri="{BB962C8B-B14F-4D97-AF65-F5344CB8AC3E}">
        <p14:creationId xmlns:p14="http://schemas.microsoft.com/office/powerpoint/2010/main" val="3811277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343E5E1-F281-4647-BE5F-F7B747397510}" type="slidenum">
              <a:rPr lang="en-US">
                <a:solidFill>
                  <a:prstClr val="black"/>
                </a:solidFill>
              </a:rPr>
              <a:pPr/>
              <a:t>40</a:t>
            </a:fld>
            <a:endParaRPr lang="en-US" dirty="0">
              <a:solidFill>
                <a:prstClr val="black"/>
              </a:solidFill>
            </a:endParaRPr>
          </a:p>
        </p:txBody>
      </p:sp>
      <p:sp>
        <p:nvSpPr>
          <p:cNvPr id="197635" name="Rectangle 2"/>
          <p:cNvSpPr>
            <a:spLocks noGrp="1" noRot="1" noChangeAspect="1" noChangeArrowheads="1" noTextEdit="1"/>
          </p:cNvSpPr>
          <p:nvPr>
            <p:ph type="sldImg"/>
          </p:nvPr>
        </p:nvSpPr>
        <p:spPr>
          <a:xfrm>
            <a:off x="1144588" y="685800"/>
            <a:ext cx="4570412" cy="3429000"/>
          </a:xfrm>
          <a:ln/>
        </p:spPr>
      </p:sp>
      <p:sp>
        <p:nvSpPr>
          <p:cNvPr id="197636" name="Rectangle 3"/>
          <p:cNvSpPr>
            <a:spLocks noGrp="1" noChangeArrowheads="1"/>
          </p:cNvSpPr>
          <p:nvPr>
            <p:ph type="body" idx="1"/>
          </p:nvPr>
        </p:nvSpPr>
        <p:spPr>
          <a:xfrm>
            <a:off x="685800" y="4341813"/>
            <a:ext cx="5486400" cy="4116387"/>
          </a:xfrm>
          <a:noFill/>
          <a:ln/>
        </p:spPr>
        <p:txBody>
          <a:bodyPr/>
          <a:lstStyle/>
          <a:p>
            <a:pPr eaLnBrk="1" hangingPunct="1"/>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41</a:t>
            </a:fld>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42</a:t>
            </a:fld>
            <a:endParaRPr 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43</a:t>
            </a:fld>
            <a:endParaRPr 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44</a:t>
            </a:fld>
            <a:endParaRPr 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pPr/>
              <a:t>45</a:t>
            </a:fld>
            <a:endParaRPr lang="en-US" dirty="0"/>
          </a:p>
        </p:txBody>
      </p:sp>
    </p:spTree>
    <p:extLst>
      <p:ext uri="{BB962C8B-B14F-4D97-AF65-F5344CB8AC3E}">
        <p14:creationId xmlns:p14="http://schemas.microsoft.com/office/powerpoint/2010/main" val="1362645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47</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40C22AA-8E7E-44D5-900E-CE04BD9732E5}" type="slidenum">
              <a:rPr lang="en-US" smtClean="0">
                <a:solidFill>
                  <a:prstClr val="black"/>
                </a:solidFill>
              </a:rPr>
              <a:pPr/>
              <a:t>48</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eaLnBrk="1" hangingPunct="1"/>
            <a:fld id="{FF14570F-4F70-3543-9174-0CF7880E9A4C}" type="slidenum">
              <a:rPr lang="en-US" sz="1200"/>
              <a:pPr eaLnBrk="1" hangingPunct="1"/>
              <a:t>18</a:t>
            </a:fld>
            <a:endParaRPr lang="en-US" sz="1200" dirty="0"/>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s-E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49</a:t>
            </a:fld>
            <a:endParaRPr 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50</a:t>
            </a:fld>
            <a:endParaRPr 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51</a:t>
            </a:fld>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52</a:t>
            </a:fld>
            <a:endParaRPr lang="en-US"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cs typeface="Arial" pitchFamily="34" charset="0"/>
              </a:rPr>
              <a:t>Notes: Please provide additional information here. </a:t>
            </a: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983" eaLnBrk="0" hangingPunct="0">
              <a:defRPr sz="1500" i="1">
                <a:solidFill>
                  <a:schemeClr val="tx1"/>
                </a:solidFill>
                <a:latin typeface="Arial" pitchFamily="34" charset="0"/>
                <a:ea typeface="ＭＳ Ｐゴシック" pitchFamily="34" charset="-128"/>
              </a:defRPr>
            </a:lvl1pPr>
            <a:lvl2pPr marL="702756" indent="-270291" defTabSz="912983" eaLnBrk="0" hangingPunct="0">
              <a:defRPr sz="1500" i="1">
                <a:solidFill>
                  <a:schemeClr val="tx1"/>
                </a:solidFill>
                <a:latin typeface="Arial" pitchFamily="34" charset="0"/>
                <a:ea typeface="ＭＳ Ｐゴシック" pitchFamily="34" charset="-128"/>
              </a:defRPr>
            </a:lvl2pPr>
            <a:lvl3pPr marL="1081164" indent="-216233" defTabSz="912983" eaLnBrk="0" hangingPunct="0">
              <a:defRPr sz="1500" i="1">
                <a:solidFill>
                  <a:schemeClr val="tx1"/>
                </a:solidFill>
                <a:latin typeface="Arial" pitchFamily="34" charset="0"/>
                <a:ea typeface="ＭＳ Ｐゴシック" pitchFamily="34" charset="-128"/>
              </a:defRPr>
            </a:lvl3pPr>
            <a:lvl4pPr marL="1513629" indent="-216233" defTabSz="912983" eaLnBrk="0" hangingPunct="0">
              <a:defRPr sz="1500" i="1">
                <a:solidFill>
                  <a:schemeClr val="tx1"/>
                </a:solidFill>
                <a:latin typeface="Arial" pitchFamily="34" charset="0"/>
                <a:ea typeface="ＭＳ Ｐゴシック" pitchFamily="34" charset="-128"/>
              </a:defRPr>
            </a:lvl4pPr>
            <a:lvl5pPr marL="1946095" indent="-216233" defTabSz="912983" eaLnBrk="0" hangingPunct="0">
              <a:defRPr sz="1500" i="1">
                <a:solidFill>
                  <a:schemeClr val="tx1"/>
                </a:solidFill>
                <a:latin typeface="Arial" pitchFamily="34" charset="0"/>
                <a:ea typeface="ＭＳ Ｐゴシック" pitchFamily="34" charset="-128"/>
              </a:defRPr>
            </a:lvl5pPr>
            <a:lvl6pPr marL="2378560"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6pPr>
            <a:lvl7pPr marL="2811026"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7pPr>
            <a:lvl8pPr marL="3243491"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8pPr>
            <a:lvl9pPr marL="3675957"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9pPr>
          </a:lstStyle>
          <a:p>
            <a:pPr eaLnBrk="1" hangingPunct="1"/>
            <a:fld id="{10035ADA-42FE-40CA-AC87-CEF4E0253CA5}" type="slidenum">
              <a:rPr lang="en-US" sz="1200" i="0">
                <a:solidFill>
                  <a:prstClr val="black"/>
                </a:solidFill>
              </a:rPr>
              <a:pPr eaLnBrk="1" hangingPunct="1"/>
              <a:t>53</a:t>
            </a:fld>
            <a:endParaRPr lang="en-US" sz="1200" i="0"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cs typeface="Arial" pitchFamily="34" charset="0"/>
              </a:rPr>
              <a:t>Notes: Please provide additional information here. </a:t>
            </a: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2983" eaLnBrk="0" hangingPunct="0">
              <a:defRPr sz="1500" i="1">
                <a:solidFill>
                  <a:schemeClr val="tx1"/>
                </a:solidFill>
                <a:latin typeface="Arial" pitchFamily="34" charset="0"/>
                <a:ea typeface="ＭＳ Ｐゴシック" pitchFamily="34" charset="-128"/>
              </a:defRPr>
            </a:lvl1pPr>
            <a:lvl2pPr marL="702756" indent="-270291" defTabSz="912983" eaLnBrk="0" hangingPunct="0">
              <a:defRPr sz="1500" i="1">
                <a:solidFill>
                  <a:schemeClr val="tx1"/>
                </a:solidFill>
                <a:latin typeface="Arial" pitchFamily="34" charset="0"/>
                <a:ea typeface="ＭＳ Ｐゴシック" pitchFamily="34" charset="-128"/>
              </a:defRPr>
            </a:lvl2pPr>
            <a:lvl3pPr marL="1081164" indent="-216233" defTabSz="912983" eaLnBrk="0" hangingPunct="0">
              <a:defRPr sz="1500" i="1">
                <a:solidFill>
                  <a:schemeClr val="tx1"/>
                </a:solidFill>
                <a:latin typeface="Arial" pitchFamily="34" charset="0"/>
                <a:ea typeface="ＭＳ Ｐゴシック" pitchFamily="34" charset="-128"/>
              </a:defRPr>
            </a:lvl3pPr>
            <a:lvl4pPr marL="1513629" indent="-216233" defTabSz="912983" eaLnBrk="0" hangingPunct="0">
              <a:defRPr sz="1500" i="1">
                <a:solidFill>
                  <a:schemeClr val="tx1"/>
                </a:solidFill>
                <a:latin typeface="Arial" pitchFamily="34" charset="0"/>
                <a:ea typeface="ＭＳ Ｐゴシック" pitchFamily="34" charset="-128"/>
              </a:defRPr>
            </a:lvl4pPr>
            <a:lvl5pPr marL="1946095" indent="-216233" defTabSz="912983" eaLnBrk="0" hangingPunct="0">
              <a:defRPr sz="1500" i="1">
                <a:solidFill>
                  <a:schemeClr val="tx1"/>
                </a:solidFill>
                <a:latin typeface="Arial" pitchFamily="34" charset="0"/>
                <a:ea typeface="ＭＳ Ｐゴシック" pitchFamily="34" charset="-128"/>
              </a:defRPr>
            </a:lvl5pPr>
            <a:lvl6pPr marL="2378560"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6pPr>
            <a:lvl7pPr marL="2811026"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7pPr>
            <a:lvl8pPr marL="3243491"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8pPr>
            <a:lvl9pPr marL="3675957" indent="-216233" defTabSz="912983" eaLnBrk="0" fontAlgn="base" hangingPunct="0">
              <a:spcBef>
                <a:spcPct val="0"/>
              </a:spcBef>
              <a:spcAft>
                <a:spcPct val="0"/>
              </a:spcAft>
              <a:defRPr sz="1500" i="1">
                <a:solidFill>
                  <a:schemeClr val="tx1"/>
                </a:solidFill>
                <a:latin typeface="Arial" pitchFamily="34" charset="0"/>
                <a:ea typeface="ＭＳ Ｐゴシック" pitchFamily="34" charset="-128"/>
              </a:defRPr>
            </a:lvl9pPr>
          </a:lstStyle>
          <a:p>
            <a:pPr eaLnBrk="1" hangingPunct="1"/>
            <a:fld id="{10035ADA-42FE-40CA-AC87-CEF4E0253CA5}" type="slidenum">
              <a:rPr lang="en-US" sz="1200" i="0">
                <a:solidFill>
                  <a:prstClr val="black"/>
                </a:solidFill>
              </a:rPr>
              <a:pPr eaLnBrk="1" hangingPunct="1"/>
              <a:t>54</a:t>
            </a:fld>
            <a:endParaRPr lang="en-US" sz="1200" i="0"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06A60-9C4E-D543-B9F5-FC5EBB0DC9A4}" type="slidenum">
              <a:rPr lang="en-US" smtClean="0"/>
              <a:t>57</a:t>
            </a:fld>
            <a:endParaRPr lang="en-US" dirty="0"/>
          </a:p>
        </p:txBody>
      </p:sp>
    </p:spTree>
    <p:extLst>
      <p:ext uri="{BB962C8B-B14F-4D97-AF65-F5344CB8AC3E}">
        <p14:creationId xmlns:p14="http://schemas.microsoft.com/office/powerpoint/2010/main" val="48689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806A60-9C4E-D543-B9F5-FC5EBB0DC9A4}" type="slidenum">
              <a:rPr lang="en-US" smtClean="0"/>
              <a:t>58</a:t>
            </a:fld>
            <a:endParaRPr lang="en-US" dirty="0"/>
          </a:p>
        </p:txBody>
      </p:sp>
    </p:spTree>
    <p:extLst>
      <p:ext uri="{BB962C8B-B14F-4D97-AF65-F5344CB8AC3E}">
        <p14:creationId xmlns:p14="http://schemas.microsoft.com/office/powerpoint/2010/main" val="48689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0F071A-51C8-A240-AC9C-F8C30A29D6B4}" type="slidenum">
              <a:rPr lang="en-US"/>
              <a:pPr/>
              <a:t>21</a:t>
            </a:fld>
            <a:endParaRPr lang="en-US" dirty="0"/>
          </a:p>
        </p:txBody>
      </p:sp>
      <p:sp>
        <p:nvSpPr>
          <p:cNvPr id="124139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41395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27</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Placeholder 2"/>
          <p:cNvSpPr>
            <a:spLocks noGrp="1" noRot="1" noChangeAspect="1" noChangeArrowheads="1" noTextEdit="1"/>
          </p:cNvSpPr>
          <p:nvPr>
            <p:ph type="sldImg"/>
          </p:nvPr>
        </p:nvSpPr>
        <p:spPr>
          <a:ln/>
        </p:spPr>
      </p:sp>
      <p:sp>
        <p:nvSpPr>
          <p:cNvPr id="44034" name="Rectangle 3"/>
          <p:cNvSpPr>
            <a:spLocks noGrp="1" noChangeArrowheads="1"/>
          </p:cNvSpPr>
          <p:nvPr>
            <p:ph type="body" idx="1"/>
          </p:nvPr>
        </p:nvSpPr>
        <p:spPr>
          <a:noFill/>
          <a:ln/>
        </p:spPr>
        <p:txBody>
          <a:bodyPr/>
          <a:lstStyle/>
          <a:p>
            <a:r>
              <a:rPr lang="en-US" dirty="0" smtClean="0">
                <a:latin typeface="Arial" pitchFamily="-72" charset="0"/>
              </a:rPr>
              <a:t>.</a:t>
            </a:r>
            <a:endParaRPr lang="en-US" dirty="0">
              <a:latin typeface="Arial" pitchFamily="-7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C29FB33-88ED-4ADC-A2A9-B8EB61520A35}" type="slidenum">
              <a:rPr lang="en-US" smtClean="0">
                <a:solidFill>
                  <a:prstClr val="black"/>
                </a:solidFill>
              </a:rPr>
              <a:pPr>
                <a:defRPr/>
              </a:pPr>
              <a:t>30</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A061CE7-16CD-4975-8374-8021AAC6450D}" type="slidenum">
              <a:rPr lang="en-US" smtClean="0">
                <a:solidFill>
                  <a:prstClr val="black"/>
                </a:solidFill>
              </a:rPr>
              <a:pPr/>
              <a:t>31</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9343E5E1-F281-4647-BE5F-F7B747397510}" type="slidenum">
              <a:rPr lang="en-US">
                <a:solidFill>
                  <a:prstClr val="black"/>
                </a:solidFill>
              </a:rPr>
              <a:pPr/>
              <a:t>34</a:t>
            </a:fld>
            <a:endParaRPr lang="en-US" dirty="0">
              <a:solidFill>
                <a:prstClr val="black"/>
              </a:solidFill>
            </a:endParaRPr>
          </a:p>
        </p:txBody>
      </p:sp>
      <p:sp>
        <p:nvSpPr>
          <p:cNvPr id="197635" name="Rectangle 2"/>
          <p:cNvSpPr>
            <a:spLocks noGrp="1" noRot="1" noChangeAspect="1" noChangeArrowheads="1" noTextEdit="1"/>
          </p:cNvSpPr>
          <p:nvPr>
            <p:ph type="sldImg"/>
          </p:nvPr>
        </p:nvSpPr>
        <p:spPr>
          <a:xfrm>
            <a:off x="1144588" y="685800"/>
            <a:ext cx="4570412" cy="3429000"/>
          </a:xfrm>
          <a:ln/>
        </p:spPr>
      </p:sp>
      <p:sp>
        <p:nvSpPr>
          <p:cNvPr id="197636" name="Rectangle 3"/>
          <p:cNvSpPr>
            <a:spLocks noGrp="1" noChangeArrowheads="1"/>
          </p:cNvSpPr>
          <p:nvPr>
            <p:ph type="body" idx="1"/>
          </p:nvPr>
        </p:nvSpPr>
        <p:spPr>
          <a:xfrm>
            <a:off x="685800" y="4341813"/>
            <a:ext cx="5486400" cy="4116387"/>
          </a:xfrm>
          <a:noFill/>
          <a:ln/>
        </p:spPr>
        <p:txBody>
          <a:bodyPr/>
          <a:lstStyle/>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9ED650-DA35-AF44-B49C-007F6ACF2EB6}" type="slidenum">
              <a:rPr lang="en-US"/>
              <a:pPr/>
              <a:t>35</a:t>
            </a:fld>
            <a:endParaRPr lang="en-US" dirty="0"/>
          </a:p>
        </p:txBody>
      </p:sp>
      <p:sp>
        <p:nvSpPr>
          <p:cNvPr id="665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65603" name="Rectangle 3"/>
          <p:cNvSpPr>
            <a:spLocks noGrp="1" noChangeArrowheads="1"/>
          </p:cNvSpPr>
          <p:nvPr>
            <p:ph type="body" idx="1"/>
          </p:nvPr>
        </p:nvSpPr>
        <p:spPr>
          <a:xfrm>
            <a:off x="914400" y="4343400"/>
            <a:ext cx="5029200" cy="4114800"/>
          </a:xfr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58E67B-7483-D94F-BBD2-ED131FB6938D}" type="datetime1">
              <a:rPr lang="en-US" smtClean="0"/>
              <a:t>3/29/17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22828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1C600F-2302-AC41-9CC5-9F6FCD9214EE}" type="datetime1">
              <a:rPr lang="en-US" smtClean="0"/>
              <a:t>3/29/17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754761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E1017B-9B6E-F748-ADB7-984186F515DF}" type="datetime1">
              <a:rPr lang="en-US" smtClean="0"/>
              <a:t>3/29/17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831655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12 ICB TAB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46331"/>
          </a:xfr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28600" y="1143000"/>
            <a:ext cx="4114800" cy="5257800"/>
          </a:xfrm>
          <a:ln>
            <a:noFill/>
          </a:ln>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4079711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68980B-F030-9D40-A971-C8AD0FFF0A19}" type="datetime1">
              <a:rPr lang="en-US" smtClean="0"/>
              <a:t>3/29/17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935582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CFD8D7-496C-BB41-8DBF-9B021EE98471}" type="datetime1">
              <a:rPr lang="en-US" smtClean="0"/>
              <a:t>3/29/17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3693869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CD409F-7927-6341-86AD-066BE5476EA5}" type="datetime1">
              <a:rPr lang="en-US" smtClean="0"/>
              <a:t>3/29/17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750755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DA3459-1AAA-AF47-863F-28B42763BAA8}" type="datetime1">
              <a:rPr lang="en-US" smtClean="0"/>
              <a:t>3/29/17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22935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2998E7-B90E-5D40-8FA9-63E41CDDE9C2}" type="datetime1">
              <a:rPr lang="en-US" smtClean="0"/>
              <a:t>3/29/17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6234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B0A58E-3C2C-EB4A-9F5B-CD79359F3B35}" type="datetime1">
              <a:rPr lang="en-US" smtClean="0"/>
              <a:t>3/29/17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993801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C5B03B-1016-6A44-9177-AF244760EEC3}" type="datetime1">
              <a:rPr lang="en-US" smtClean="0"/>
              <a:t>3/29/17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1245274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76215B-1AB4-8F4F-B20B-4C4AEB7A38A4}" type="datetime1">
              <a:rPr lang="en-US" smtClean="0"/>
              <a:t>3/29/17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1F837FD-8F87-7743-AB44-21CAE7E625D8}" type="slidenum">
              <a:rPr lang="en-US" smtClean="0"/>
              <a:t>‹#›</a:t>
            </a:fld>
            <a:endParaRPr lang="en-US" dirty="0"/>
          </a:p>
        </p:txBody>
      </p:sp>
    </p:spTree>
    <p:extLst>
      <p:ext uri="{BB962C8B-B14F-4D97-AF65-F5344CB8AC3E}">
        <p14:creationId xmlns:p14="http://schemas.microsoft.com/office/powerpoint/2010/main" val="21261282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9D500-5456-184C-9A41-7B9CF9617517}" type="datetime1">
              <a:rPr lang="en-US" smtClean="0"/>
              <a:t>3/29/17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837FD-8F87-7743-AB44-21CAE7E625D8}" type="slidenum">
              <a:rPr lang="en-US" smtClean="0"/>
              <a:t>‹#›</a:t>
            </a:fld>
            <a:endParaRPr lang="en-US" dirty="0"/>
          </a:p>
        </p:txBody>
      </p:sp>
    </p:spTree>
    <p:extLst>
      <p:ext uri="{BB962C8B-B14F-4D97-AF65-F5344CB8AC3E}">
        <p14:creationId xmlns:p14="http://schemas.microsoft.com/office/powerpoint/2010/main" val="1925734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mm@uoregon.edu" TargetMode="External"/><Relationship Id="rId4" Type="http://schemas.openxmlformats.org/officeDocument/2006/relationships/hyperlink" Target="mailto:dmm@1-4-5.net" TargetMode="External"/><Relationship Id="rId5" Type="http://schemas.openxmlformats.org/officeDocument/2006/relationships/hyperlink" Target="http://www.1-4-5.net/~dmm/talks/nanog61.pptx" TargetMode="External"/><Relationship Id="rId6" Type="http://schemas.openxmlformats.org/officeDocument/2006/relationships/image" Target="../media/image1.jpg"/><Relationship Id="rId7" Type="http://schemas.openxmlformats.org/officeDocument/2006/relationships/image" Target="../media/image2.jpg"/><Relationship Id="rId8" Type="http://schemas.openxmlformats.org/officeDocument/2006/relationships/image" Target="../media/image3.jpg"/><Relationship Id="rId9"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hyperlink" Target="mailto:dmm@brocad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oleObject" Target="../embeddings/oleObject2.bin"/><Relationship Id="rId5" Type="http://schemas.openxmlformats.org/officeDocument/2006/relationships/image" Target="../media/image13.emf"/><Relationship Id="rId6" Type="http://schemas.openxmlformats.org/officeDocument/2006/relationships/image" Target="../media/image16.gif"/><Relationship Id="rId7" Type="http://schemas.openxmlformats.org/officeDocument/2006/relationships/image" Target="../media/image15.jpg"/><Relationship Id="rId8" Type="http://schemas.openxmlformats.org/officeDocument/2006/relationships/image" Target="../media/image17.jpg"/><Relationship Id="rId9" Type="http://schemas.openxmlformats.org/officeDocument/2006/relationships/image" Target="../media/image18.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www.cds.caltech.edu/~doyle/wiki/images/0/05/ScienceOnlinePDF.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ooledbyrandomnes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0.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ds.caltech.edu/~doyle/wiki/images/0/05/ScienceOnlinePDF.pdf" TargetMode="Externa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1" Type="http://schemas.openxmlformats.org/officeDocument/2006/relationships/image" Target="../media/image31.jpg"/><Relationship Id="rId12" Type="http://schemas.openxmlformats.org/officeDocument/2006/relationships/image" Target="../media/image32.jpg"/><Relationship Id="rId13" Type="http://schemas.openxmlformats.org/officeDocument/2006/relationships/image" Target="../media/image33.png"/><Relationship Id="rId14" Type="http://schemas.openxmlformats.org/officeDocument/2006/relationships/image" Target="../media/image34.gif"/><Relationship Id="rId15" Type="http://schemas.openxmlformats.org/officeDocument/2006/relationships/image" Target="../media/image35.gif"/><Relationship Id="rId16" Type="http://schemas.openxmlformats.org/officeDocument/2006/relationships/image" Target="../media/image36.gif"/><Relationship Id="rId1" Type="http://schemas.openxmlformats.org/officeDocument/2006/relationships/slideLayout" Target="../slideLayouts/slideLayout2.xml"/><Relationship Id="rId2" Type="http://schemas.openxmlformats.org/officeDocument/2006/relationships/image" Target="../media/image22.gif"/><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5.gif"/><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jpg"/><Relationship Id="rId9" Type="http://schemas.openxmlformats.org/officeDocument/2006/relationships/image" Target="../media/image29.jpg"/><Relationship Id="rId10"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 Id="rId3"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4.bin"/><Relationship Id="rId5" Type="http://schemas.openxmlformats.org/officeDocument/2006/relationships/image" Target="../media/image20.emf"/><Relationship Id="rId6" Type="http://schemas.openxmlformats.org/officeDocument/2006/relationships/image" Target="../media/image41.jpe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42.emf"/><Relationship Id="rId5" Type="http://schemas.openxmlformats.org/officeDocument/2006/relationships/oleObject" Target="../embeddings/oleObject6.bin"/><Relationship Id="rId6" Type="http://schemas.openxmlformats.org/officeDocument/2006/relationships/image" Target="../media/image43.emf"/><Relationship Id="rId7" Type="http://schemas.openxmlformats.org/officeDocument/2006/relationships/image" Target="../media/image44.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hyperlink" Target="http://www.iab.org/wp-content/IAB-uploads/2011/03/hourglass-london-ietf.pdf" TargetMode="External"/><Relationship Id="rId4" Type="http://schemas.openxmlformats.org/officeDocument/2006/relationships/image" Target="../media/image45.png"/><Relationship Id="rId5"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6.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png"/><Relationship Id="rId6" Type="http://schemas.microsoft.com/office/2007/relationships/hdphoto" Target="../media/hdphoto1.wdp"/><Relationship Id="rId7" Type="http://schemas.openxmlformats.org/officeDocument/2006/relationships/hyperlink" Target="http://packetpushers.net/artificial-intelligence-brains-networks-bugs-complexity/" TargetMode="External"/><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cds.caltech.edu/~doyle/wiki/images/0/05/ScienceOnlinePDF.pdf"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conferences.sigcomm.org/sigcomm/2014/tutorial-theory+eng.php" TargetMode="External"/><Relationship Id="rId4" Type="http://schemas.openxmlformats.org/officeDocument/2006/relationships/hyperlink" Target="http://www.princeton.edu/~chiangm/layering.pdf" TargetMode="External"/><Relationship Id="rId5" Type="http://schemas.openxmlformats.org/officeDocument/2006/relationships/image" Target="../media/image18.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www.1-4-5.net/~dmm/talks/NANOG26/complexity_pane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oleObject" Target="../embeddings/oleObject1.bin"/><Relationship Id="rId5" Type="http://schemas.openxmlformats.org/officeDocument/2006/relationships/image" Target="../media/image13.emf"/><Relationship Id="rId6" Type="http://schemas.openxmlformats.org/officeDocument/2006/relationships/image" Target="../media/image15.jp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9" y="59765"/>
            <a:ext cx="9018683" cy="1778000"/>
          </a:xfrm>
        </p:spPr>
        <p:txBody>
          <a:bodyPr>
            <a:noAutofit/>
          </a:bodyPr>
          <a:lstStyle/>
          <a:p>
            <a:r>
              <a:rPr lang="en-US" sz="3800" dirty="0" smtClean="0"/>
              <a:t>On The Hidden Nature of Complex Systems</a:t>
            </a:r>
            <a:br>
              <a:rPr lang="en-US" sz="3800" dirty="0" smtClean="0"/>
            </a:br>
            <a:r>
              <a:rPr lang="en-US" sz="2400" dirty="0"/>
              <a:t> </a:t>
            </a:r>
            <a:r>
              <a:rPr lang="en-US" sz="2000" dirty="0" smtClean="0"/>
              <a:t>Tradeoffs, </a:t>
            </a:r>
            <a:r>
              <a:rPr lang="en-US" sz="2000" dirty="0"/>
              <a:t>Architecture</a:t>
            </a:r>
            <a:r>
              <a:rPr lang="en-US" sz="2000" dirty="0" smtClean="0"/>
              <a:t>, Nets, Grids, Bugs, Brains, and the Meaning of Life</a:t>
            </a:r>
            <a:endParaRPr lang="en-US" sz="2000" dirty="0"/>
          </a:p>
        </p:txBody>
      </p:sp>
      <p:sp>
        <p:nvSpPr>
          <p:cNvPr id="3" name="Subtitle 2"/>
          <p:cNvSpPr>
            <a:spLocks noGrp="1"/>
          </p:cNvSpPr>
          <p:nvPr>
            <p:ph type="subTitle" idx="1"/>
          </p:nvPr>
        </p:nvSpPr>
        <p:spPr>
          <a:xfrm>
            <a:off x="1371600" y="5121352"/>
            <a:ext cx="6400800" cy="1403965"/>
          </a:xfrm>
        </p:spPr>
        <p:txBody>
          <a:bodyPr>
            <a:normAutofit fontScale="77500" lnSpcReduction="20000"/>
          </a:bodyPr>
          <a:lstStyle/>
          <a:p>
            <a:r>
              <a:rPr lang="en-US" sz="1400" dirty="0"/>
              <a:t>David Meyer</a:t>
            </a:r>
          </a:p>
          <a:p>
            <a:r>
              <a:rPr lang="en-US" sz="1400" dirty="0"/>
              <a:t>CTO and Chief Scientist, Brocade </a:t>
            </a:r>
          </a:p>
          <a:p>
            <a:r>
              <a:rPr lang="en-US" sz="1400" dirty="0"/>
              <a:t>Director, Advanced Technology Center, University of </a:t>
            </a:r>
            <a:r>
              <a:rPr lang="en-US" sz="1400" dirty="0" smtClean="0"/>
              <a:t>Oregon</a:t>
            </a:r>
          </a:p>
          <a:p>
            <a:r>
              <a:rPr lang="en-US" sz="1400" dirty="0"/>
              <a:t>NANOG 61</a:t>
            </a:r>
          </a:p>
          <a:p>
            <a:r>
              <a:rPr lang="en-US" sz="1400" dirty="0"/>
              <a:t>June 02-04 2014</a:t>
            </a:r>
          </a:p>
          <a:p>
            <a:r>
              <a:rPr lang="en-US" sz="1400" dirty="0"/>
              <a:t>Bellevue, </a:t>
            </a:r>
            <a:r>
              <a:rPr lang="en-US" sz="1400" dirty="0" smtClean="0"/>
              <a:t>WA</a:t>
            </a:r>
            <a:endParaRPr lang="en-US" sz="1400" dirty="0"/>
          </a:p>
          <a:p>
            <a:r>
              <a:rPr lang="en-US" sz="1400" dirty="0" smtClean="0">
                <a:hlinkClick r:id="rId2"/>
              </a:rPr>
              <a:t>dmm</a:t>
            </a:r>
            <a:r>
              <a:rPr lang="en-US" sz="1400" dirty="0">
                <a:hlinkClick r:id="rId2"/>
              </a:rPr>
              <a:t>@{brocade.com</a:t>
            </a:r>
            <a:r>
              <a:rPr lang="en-US" sz="1400" dirty="0"/>
              <a:t>,</a:t>
            </a:r>
            <a:r>
              <a:rPr lang="en-US" sz="1400" dirty="0">
                <a:hlinkClick r:id="rId3"/>
              </a:rPr>
              <a:t>uoregon.edu</a:t>
            </a:r>
            <a:r>
              <a:rPr lang="en-US" sz="1400" dirty="0"/>
              <a:t>,</a:t>
            </a:r>
            <a:r>
              <a:rPr lang="en-US" sz="1400" dirty="0">
                <a:hlinkClick r:id="rId4"/>
              </a:rPr>
              <a:t>1-4-5.net</a:t>
            </a:r>
            <a:r>
              <a:rPr lang="en-US" sz="1400" dirty="0"/>
              <a:t>,</a:t>
            </a:r>
            <a:r>
              <a:rPr lang="en-US" sz="1400" dirty="0">
                <a:solidFill>
                  <a:srgbClr val="3366FF"/>
                </a:solidFill>
              </a:rPr>
              <a:t>…}</a:t>
            </a:r>
          </a:p>
          <a:p>
            <a:r>
              <a:rPr lang="en-US" sz="1400" dirty="0" smtClean="0">
                <a:hlinkClick r:id="rId5"/>
              </a:rPr>
              <a:t>http://www.1-4-5.net/~dmm/talks/nanog61.pptx</a:t>
            </a:r>
            <a:endParaRPr lang="en-US" sz="1400" dirty="0" smtClean="0"/>
          </a:p>
        </p:txBody>
      </p:sp>
      <p:sp>
        <p:nvSpPr>
          <p:cNvPr id="6" name="Slide Number Placeholder 5"/>
          <p:cNvSpPr>
            <a:spLocks noGrp="1"/>
          </p:cNvSpPr>
          <p:nvPr>
            <p:ph type="sldNum" sz="quarter" idx="12"/>
          </p:nvPr>
        </p:nvSpPr>
        <p:spPr/>
        <p:txBody>
          <a:bodyPr/>
          <a:lstStyle/>
          <a:p>
            <a:fld id="{21F837FD-8F87-7743-AB44-21CAE7E625D8}" type="slidenum">
              <a:rPr lang="en-US" smtClean="0"/>
              <a:t>1</a:t>
            </a:fld>
            <a:endParaRPr lang="en-US" dirty="0"/>
          </a:p>
        </p:txBody>
      </p:sp>
      <p:grpSp>
        <p:nvGrpSpPr>
          <p:cNvPr id="4" name="Group 3"/>
          <p:cNvGrpSpPr/>
          <p:nvPr/>
        </p:nvGrpSpPr>
        <p:grpSpPr>
          <a:xfrm>
            <a:off x="237125" y="2128164"/>
            <a:ext cx="8669751" cy="2552609"/>
            <a:chOff x="235165" y="1837765"/>
            <a:chExt cx="8669751" cy="2552609"/>
          </a:xfrm>
        </p:grpSpPr>
        <p:sp>
          <p:nvSpPr>
            <p:cNvPr id="5" name="Rectangle 4"/>
            <p:cNvSpPr/>
            <p:nvPr/>
          </p:nvSpPr>
          <p:spPr>
            <a:xfrm>
              <a:off x="235165" y="1837765"/>
              <a:ext cx="8669751" cy="255260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457200" y="2108734"/>
              <a:ext cx="8229600" cy="1953823"/>
              <a:chOff x="457200" y="2527920"/>
              <a:chExt cx="7561738" cy="1439862"/>
            </a:xfrm>
          </p:grpSpPr>
          <p:pic>
            <p:nvPicPr>
              <p:cNvPr id="9" name="Picture 8" descr="drosophlia.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2542239"/>
                <a:ext cx="1950720" cy="1411224"/>
              </a:xfrm>
              <a:prstGeom prst="rect">
                <a:avLst/>
              </a:prstGeom>
            </p:spPr>
          </p:pic>
          <p:pic>
            <p:nvPicPr>
              <p:cNvPr id="10" name="Picture 9" descr="chickade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5035" y="2527920"/>
                <a:ext cx="1727834" cy="1439862"/>
              </a:xfrm>
              <a:prstGeom prst="rect">
                <a:avLst/>
              </a:prstGeom>
            </p:spPr>
          </p:pic>
          <p:pic>
            <p:nvPicPr>
              <p:cNvPr id="11" name="Picture 10" descr="bat.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2869" y="2527920"/>
                <a:ext cx="2223181" cy="1439862"/>
              </a:xfrm>
              <a:prstGeom prst="rect">
                <a:avLst/>
              </a:prstGeom>
            </p:spPr>
          </p:pic>
          <p:pic>
            <p:nvPicPr>
              <p:cNvPr id="12" name="Picture 11" descr="a380.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6050" y="2527920"/>
                <a:ext cx="1882888" cy="1439862"/>
              </a:xfrm>
              <a:prstGeom prst="rect">
                <a:avLst/>
              </a:prstGeom>
            </p:spPr>
          </p:pic>
        </p:grpSp>
      </p:grpSp>
    </p:spTree>
    <p:extLst>
      <p:ext uri="{BB962C8B-B14F-4D97-AF65-F5344CB8AC3E}">
        <p14:creationId xmlns:p14="http://schemas.microsoft.com/office/powerpoint/2010/main" val="3440083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ear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823" y="1853410"/>
            <a:ext cx="1886320" cy="1886320"/>
          </a:xfrm>
          <a:prstGeom prst="rect">
            <a:avLst/>
          </a:prstGeom>
        </p:spPr>
      </p:pic>
      <p:sp>
        <p:nvSpPr>
          <p:cNvPr id="2" name="Title 1"/>
          <p:cNvSpPr>
            <a:spLocks noGrp="1"/>
          </p:cNvSpPr>
          <p:nvPr>
            <p:ph type="title"/>
          </p:nvPr>
        </p:nvSpPr>
        <p:spPr>
          <a:xfrm>
            <a:off x="457200" y="274638"/>
            <a:ext cx="8229600" cy="696538"/>
          </a:xfrm>
        </p:spPr>
        <p:txBody>
          <a:bodyPr>
            <a:normAutofit fontScale="90000"/>
          </a:bodyPr>
          <a:lstStyle/>
          <a:p>
            <a:r>
              <a:rPr lang="en-US" dirty="0" smtClean="0"/>
              <a:t>Carrying on the Analogy…</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10</a:t>
            </a:fld>
            <a:endParaRPr lang="en-US" dirty="0"/>
          </a:p>
        </p:txBody>
      </p:sp>
      <p:graphicFrame>
        <p:nvGraphicFramePr>
          <p:cNvPr id="25" name="Object 24"/>
          <p:cNvGraphicFramePr>
            <a:graphicFrameLocks noChangeAspect="1"/>
          </p:cNvGraphicFramePr>
          <p:nvPr>
            <p:extLst>
              <p:ext uri="{D42A27DB-BD31-4B8C-83A1-F6EECF244321}">
                <p14:modId xmlns:p14="http://schemas.microsoft.com/office/powerpoint/2010/main" val="2412768296"/>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367"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0" name="TextBox 29"/>
          <p:cNvSpPr txBox="1"/>
          <p:nvPr/>
        </p:nvSpPr>
        <p:spPr>
          <a:xfrm>
            <a:off x="1134607" y="4859121"/>
            <a:ext cx="2267004" cy="369332"/>
          </a:xfrm>
          <a:prstGeom prst="rect">
            <a:avLst/>
          </a:prstGeom>
          <a:noFill/>
        </p:spPr>
        <p:txBody>
          <a:bodyPr wrap="none" rtlCol="0">
            <a:spAutoFit/>
          </a:bodyPr>
          <a:lstStyle/>
          <a:p>
            <a:r>
              <a:rPr lang="en-US" dirty="0" smtClean="0"/>
              <a:t>Engineering Heuristics</a:t>
            </a:r>
            <a:endParaRPr lang="en-US" dirty="0"/>
          </a:p>
        </p:txBody>
      </p:sp>
      <p:pic>
        <p:nvPicPr>
          <p:cNvPr id="32" name="Picture 31" descr="kleinrock.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87109" y="5819264"/>
            <a:ext cx="762000" cy="691896"/>
          </a:xfrm>
          <a:prstGeom prst="rect">
            <a:avLst/>
          </a:prstGeom>
        </p:spPr>
      </p:pic>
      <p:pic>
        <p:nvPicPr>
          <p:cNvPr id="5" name="Picture 4" descr="caid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729" y="1633023"/>
            <a:ext cx="2808943" cy="2106707"/>
          </a:xfrm>
          <a:prstGeom prst="rect">
            <a:avLst/>
          </a:prstGeom>
        </p:spPr>
      </p:pic>
      <p:cxnSp>
        <p:nvCxnSpPr>
          <p:cNvPr id="7" name="Straight Arrow Connector 6"/>
          <p:cNvCxnSpPr/>
          <p:nvPr/>
        </p:nvCxnSpPr>
        <p:spPr>
          <a:xfrm flipV="1">
            <a:off x="3929529" y="2678905"/>
            <a:ext cx="1703294" cy="149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81200" y="4031315"/>
            <a:ext cx="650614" cy="369332"/>
          </a:xfrm>
          <a:prstGeom prst="rect">
            <a:avLst/>
          </a:prstGeom>
          <a:noFill/>
        </p:spPr>
        <p:txBody>
          <a:bodyPr wrap="none" rtlCol="0">
            <a:spAutoFit/>
          </a:bodyPr>
          <a:lstStyle/>
          <a:p>
            <a:r>
              <a:rPr lang="en-US" dirty="0" smtClean="0"/>
              <a:t>2^32</a:t>
            </a:r>
            <a:endParaRPr lang="en-US" dirty="0"/>
          </a:p>
        </p:txBody>
      </p:sp>
      <p:sp>
        <p:nvSpPr>
          <p:cNvPr id="27" name="TextBox 26"/>
          <p:cNvSpPr txBox="1"/>
          <p:nvPr/>
        </p:nvSpPr>
        <p:spPr>
          <a:xfrm>
            <a:off x="7081179" y="4031315"/>
            <a:ext cx="767608" cy="369332"/>
          </a:xfrm>
          <a:prstGeom prst="rect">
            <a:avLst/>
          </a:prstGeom>
          <a:noFill/>
        </p:spPr>
        <p:txBody>
          <a:bodyPr wrap="none" rtlCol="0">
            <a:spAutoFit/>
          </a:bodyPr>
          <a:lstStyle/>
          <a:p>
            <a:r>
              <a:rPr lang="en-US" dirty="0" smtClean="0"/>
              <a:t>2^128</a:t>
            </a:r>
            <a:endParaRPr lang="en-US" dirty="0"/>
          </a:p>
        </p:txBody>
      </p:sp>
      <p:pic>
        <p:nvPicPr>
          <p:cNvPr id="29" name="Picture 28" descr="interplanetary_internet.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0234" y="1853410"/>
            <a:ext cx="2531973" cy="1886320"/>
          </a:xfrm>
          <a:prstGeom prst="rect">
            <a:avLst/>
          </a:prstGeom>
        </p:spPr>
      </p:pic>
      <p:cxnSp>
        <p:nvCxnSpPr>
          <p:cNvPr id="35" name="Straight Arrow Connector 34"/>
          <p:cNvCxnSpPr/>
          <p:nvPr/>
        </p:nvCxnSpPr>
        <p:spPr>
          <a:xfrm>
            <a:off x="821765" y="4614009"/>
            <a:ext cx="758637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912445" y="4859121"/>
            <a:ext cx="883137" cy="369332"/>
          </a:xfrm>
          <a:prstGeom prst="rect">
            <a:avLst/>
          </a:prstGeom>
          <a:noFill/>
        </p:spPr>
        <p:txBody>
          <a:bodyPr wrap="none" rtlCol="0">
            <a:spAutoFit/>
          </a:bodyPr>
          <a:lstStyle/>
          <a:p>
            <a:pPr algn="ctr"/>
            <a:r>
              <a:rPr lang="en-US" dirty="0" smtClean="0"/>
              <a:t>Models</a:t>
            </a:r>
            <a:endParaRPr lang="en-US" dirty="0"/>
          </a:p>
        </p:txBody>
      </p:sp>
      <p:pic>
        <p:nvPicPr>
          <p:cNvPr id="37" name="Picture 36" descr="gnu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1036" y="5541519"/>
            <a:ext cx="2941171" cy="1129345"/>
          </a:xfrm>
          <a:prstGeom prst="rect">
            <a:avLst/>
          </a:prstGeom>
        </p:spPr>
      </p:pic>
      <p:sp>
        <p:nvSpPr>
          <p:cNvPr id="39" name="TextBox 38"/>
          <p:cNvSpPr txBox="1"/>
          <p:nvPr/>
        </p:nvSpPr>
        <p:spPr>
          <a:xfrm>
            <a:off x="1134607" y="5258335"/>
            <a:ext cx="1509585" cy="369332"/>
          </a:xfrm>
          <a:prstGeom prst="rect">
            <a:avLst/>
          </a:prstGeom>
          <a:noFill/>
        </p:spPr>
        <p:txBody>
          <a:bodyPr wrap="none" rtlCol="0">
            <a:spAutoFit/>
          </a:bodyPr>
          <a:lstStyle/>
          <a:p>
            <a:r>
              <a:rPr lang="en-US" dirty="0" smtClean="0"/>
              <a:t>Well, sort of…</a:t>
            </a:r>
            <a:endParaRPr lang="en-US" dirty="0"/>
          </a:p>
        </p:txBody>
      </p:sp>
      <p:sp>
        <p:nvSpPr>
          <p:cNvPr id="3" name="TextBox 2"/>
          <p:cNvSpPr txBox="1"/>
          <p:nvPr/>
        </p:nvSpPr>
        <p:spPr>
          <a:xfrm>
            <a:off x="0" y="6547853"/>
            <a:ext cx="1673054" cy="276999"/>
          </a:xfrm>
          <a:prstGeom prst="rect">
            <a:avLst/>
          </a:prstGeom>
          <a:noFill/>
        </p:spPr>
        <p:txBody>
          <a:bodyPr wrap="none" rtlCol="0">
            <a:spAutoFit/>
          </a:bodyPr>
          <a:lstStyle/>
          <a:p>
            <a:r>
              <a:rPr lang="en-US" sz="1200" dirty="0" smtClean="0"/>
              <a:t>Graphic courtesy CAIDA</a:t>
            </a:r>
            <a:endParaRPr lang="en-US" sz="1200" dirty="0"/>
          </a:p>
        </p:txBody>
      </p:sp>
      <p:sp>
        <p:nvSpPr>
          <p:cNvPr id="40" name="TextBox 39"/>
          <p:cNvSpPr txBox="1"/>
          <p:nvPr/>
        </p:nvSpPr>
        <p:spPr>
          <a:xfrm rot="20106967">
            <a:off x="425381" y="2223066"/>
            <a:ext cx="8407536"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a:solidFill>
                  <a:srgbClr val="000000"/>
                </a:solidFill>
              </a:rPr>
              <a:t>T</a:t>
            </a:r>
            <a:r>
              <a:rPr lang="en-US" sz="2800" b="1" dirty="0" smtClean="0">
                <a:solidFill>
                  <a:srgbClr val="000000"/>
                </a:solidFill>
              </a:rPr>
              <a:t>he basic assumption here is that </a:t>
            </a:r>
            <a:r>
              <a:rPr lang="en-US" sz="2800" b="1" i="1" dirty="0" smtClean="0">
                <a:solidFill>
                  <a:srgbClr val="FF0000"/>
                </a:solidFill>
              </a:rPr>
              <a:t>to get to far greater levels of scale and functionality </a:t>
            </a:r>
            <a:r>
              <a:rPr lang="en-US" sz="2800" b="1" dirty="0" smtClean="0">
                <a:solidFill>
                  <a:srgbClr val="000000"/>
                </a:solidFill>
              </a:rPr>
              <a:t>we’re going to need some kind of theoretical framework (models) that we can use to understand, design, build and operate these networks.</a:t>
            </a:r>
          </a:p>
        </p:txBody>
      </p:sp>
    </p:spTree>
    <p:extLst>
      <p:ext uri="{BB962C8B-B14F-4D97-AF65-F5344CB8AC3E}">
        <p14:creationId xmlns:p14="http://schemas.microsoft.com/office/powerpoint/2010/main" val="2704050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6" grpId="0"/>
      <p:bldP spid="27" grpId="0"/>
      <p:bldP spid="36" grpId="0"/>
      <p:bldP spid="39" grpId="0"/>
      <p:bldP spid="3" grpId="0"/>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50"/>
            <a:ext cx="8229600" cy="833464"/>
          </a:xfrm>
        </p:spPr>
        <p:txBody>
          <a:bodyPr/>
          <a:lstStyle/>
          <a:p>
            <a:r>
              <a:rPr lang="en-US" dirty="0" smtClean="0"/>
              <a:t>So Goals for this Talk</a:t>
            </a:r>
            <a:endParaRPr lang="en-US" dirty="0"/>
          </a:p>
        </p:txBody>
      </p:sp>
      <p:sp>
        <p:nvSpPr>
          <p:cNvPr id="3" name="Content Placeholder 2"/>
          <p:cNvSpPr>
            <a:spLocks noGrp="1"/>
          </p:cNvSpPr>
          <p:nvPr>
            <p:ph idx="1"/>
          </p:nvPr>
        </p:nvSpPr>
        <p:spPr>
          <a:xfrm>
            <a:off x="457200" y="1506644"/>
            <a:ext cx="8387976" cy="5130933"/>
          </a:xfrm>
        </p:spPr>
        <p:txBody>
          <a:bodyPr>
            <a:normAutofit lnSpcReduction="10000"/>
          </a:bodyPr>
          <a:lstStyle/>
          <a:p>
            <a:r>
              <a:rPr lang="en-US" sz="2000" dirty="0"/>
              <a:t>C</a:t>
            </a:r>
            <a:r>
              <a:rPr lang="en-US" sz="2000" dirty="0" smtClean="0"/>
              <a:t>haracterize the essential features of </a:t>
            </a:r>
            <a:r>
              <a:rPr lang="en-US" sz="2000" i="1" dirty="0" smtClean="0"/>
              <a:t>complexity </a:t>
            </a:r>
            <a:endParaRPr lang="en-US" sz="2000" dirty="0"/>
          </a:p>
          <a:p>
            <a:pPr lvl="1"/>
            <a:r>
              <a:rPr lang="en-US" sz="1800" dirty="0"/>
              <a:t>a</a:t>
            </a:r>
            <a:r>
              <a:rPr lang="en-US" sz="1800" dirty="0" smtClean="0"/>
              <a:t>nd where find complexity both technological and biological systems</a:t>
            </a:r>
          </a:p>
          <a:p>
            <a:pPr lvl="1"/>
            <a:endParaRPr lang="en-US" sz="1800" i="1" dirty="0"/>
          </a:p>
          <a:p>
            <a:r>
              <a:rPr lang="en-US" sz="2000" dirty="0" smtClean="0"/>
              <a:t>Examine fundamental </a:t>
            </a:r>
            <a:r>
              <a:rPr lang="en-US" sz="2000" i="1" dirty="0" smtClean="0"/>
              <a:t>tradeoffs</a:t>
            </a:r>
            <a:r>
              <a:rPr lang="en-US" sz="2000" dirty="0" smtClean="0"/>
              <a:t> </a:t>
            </a:r>
          </a:p>
          <a:p>
            <a:pPr lvl="1"/>
            <a:r>
              <a:rPr lang="en-US" sz="1800" dirty="0"/>
              <a:t>t</a:t>
            </a:r>
            <a:r>
              <a:rPr lang="en-US" sz="1800" dirty="0" smtClean="0"/>
              <a:t>hat are </a:t>
            </a:r>
            <a:r>
              <a:rPr lang="en-US" sz="1800" dirty="0"/>
              <a:t>made </a:t>
            </a:r>
            <a:r>
              <a:rPr lang="en-US" sz="1800" dirty="0" smtClean="0"/>
              <a:t>in complex systems</a:t>
            </a:r>
            <a:endParaRPr lang="en-US" sz="1800" dirty="0"/>
          </a:p>
          <a:p>
            <a:pPr marL="0" indent="0">
              <a:buNone/>
            </a:pPr>
            <a:endParaRPr lang="en-US" sz="2000" dirty="0" smtClean="0"/>
          </a:p>
          <a:p>
            <a:r>
              <a:rPr lang="en-US" sz="2000" dirty="0" smtClean="0"/>
              <a:t>Explore </a:t>
            </a:r>
            <a:r>
              <a:rPr lang="en-US" sz="2000" i="1" dirty="0" smtClean="0"/>
              <a:t>universal architectural features </a:t>
            </a:r>
          </a:p>
          <a:p>
            <a:pPr lvl="1"/>
            <a:r>
              <a:rPr lang="en-US" sz="1800" dirty="0"/>
              <a:t>a</a:t>
            </a:r>
            <a:r>
              <a:rPr lang="en-US" sz="1800" dirty="0" smtClean="0"/>
              <a:t>nd how they are related to tradeoffs and complexity</a:t>
            </a:r>
          </a:p>
          <a:p>
            <a:endParaRPr lang="en-US" sz="2000" dirty="0" smtClean="0"/>
          </a:p>
          <a:p>
            <a:r>
              <a:rPr lang="en-US" sz="2000" dirty="0" smtClean="0"/>
              <a:t>Describe the relationship </a:t>
            </a:r>
            <a:r>
              <a:rPr lang="en-US" sz="2000" i="1" dirty="0" smtClean="0"/>
              <a:t>between complexity, tradeoffs, and layering </a:t>
            </a:r>
          </a:p>
          <a:p>
            <a:pPr lvl="1"/>
            <a:r>
              <a:rPr lang="en-US" sz="1800" dirty="0"/>
              <a:t>a</a:t>
            </a:r>
            <a:r>
              <a:rPr lang="en-US" sz="1800" dirty="0" smtClean="0"/>
              <a:t>nd how they can be part of a </a:t>
            </a:r>
            <a:r>
              <a:rPr lang="en-US" sz="1800" b="1" i="1" dirty="0" smtClean="0"/>
              <a:t>useful</a:t>
            </a:r>
            <a:r>
              <a:rPr lang="en-US" sz="1800" dirty="0" smtClean="0"/>
              <a:t> theoretical framework</a:t>
            </a:r>
          </a:p>
          <a:p>
            <a:pPr lvl="1"/>
            <a:endParaRPr lang="en-US" sz="2000" dirty="0" smtClean="0"/>
          </a:p>
          <a:p>
            <a:r>
              <a:rPr lang="en-US" sz="2000" i="1" dirty="0" smtClean="0"/>
              <a:t>Begin</a:t>
            </a:r>
            <a:r>
              <a:rPr lang="en-US" sz="2000" dirty="0" smtClean="0"/>
              <a:t> to </a:t>
            </a:r>
            <a:r>
              <a:rPr lang="en-US" sz="2000" i="1" dirty="0" smtClean="0"/>
              <a:t>Bridge</a:t>
            </a:r>
            <a:r>
              <a:rPr lang="en-US" sz="2000" dirty="0" smtClean="0"/>
              <a:t> the Engineering and Theory  Networking Communities</a:t>
            </a:r>
          </a:p>
          <a:p>
            <a:pPr lvl="1"/>
            <a:r>
              <a:rPr lang="en-US" sz="1800" dirty="0"/>
              <a:t>T</a:t>
            </a:r>
            <a:r>
              <a:rPr lang="en-US" sz="1800" dirty="0" smtClean="0"/>
              <a:t>heorists need to know what engineers known (what is real</a:t>
            </a:r>
            <a:r>
              <a:rPr lang="en-US" sz="1400" baseline="30000" dirty="0" smtClean="0"/>
              <a:t>1</a:t>
            </a:r>
            <a:r>
              <a:rPr lang="en-US" sz="1800" dirty="0" smtClean="0"/>
              <a:t>), and</a:t>
            </a:r>
          </a:p>
          <a:p>
            <a:pPr lvl="1"/>
            <a:r>
              <a:rPr lang="en-US" sz="1800" dirty="0" smtClean="0"/>
              <a:t>Engineers need the tools that we can get from theorists…</a:t>
            </a:r>
          </a:p>
        </p:txBody>
      </p:sp>
      <p:sp>
        <p:nvSpPr>
          <p:cNvPr id="4" name="Slide Number Placeholder 3"/>
          <p:cNvSpPr>
            <a:spLocks noGrp="1"/>
          </p:cNvSpPr>
          <p:nvPr>
            <p:ph type="sldNum" sz="quarter" idx="12"/>
          </p:nvPr>
        </p:nvSpPr>
        <p:spPr/>
        <p:txBody>
          <a:bodyPr/>
          <a:lstStyle/>
          <a:p>
            <a:fld id="{21F837FD-8F87-7743-AB44-21CAE7E625D8}" type="slidenum">
              <a:rPr lang="en-US" smtClean="0"/>
              <a:t>11</a:t>
            </a:fld>
            <a:endParaRPr lang="en-US" dirty="0"/>
          </a:p>
        </p:txBody>
      </p:sp>
      <p:sp>
        <p:nvSpPr>
          <p:cNvPr id="5" name="TextBox 4"/>
          <p:cNvSpPr txBox="1"/>
          <p:nvPr/>
        </p:nvSpPr>
        <p:spPr>
          <a:xfrm>
            <a:off x="0" y="6581001"/>
            <a:ext cx="2983885" cy="276999"/>
          </a:xfrm>
          <a:prstGeom prst="rect">
            <a:avLst/>
          </a:prstGeom>
          <a:noFill/>
        </p:spPr>
        <p:txBody>
          <a:bodyPr wrap="none" rtlCol="0">
            <a:spAutoFit/>
          </a:bodyPr>
          <a:lstStyle/>
          <a:p>
            <a:r>
              <a:rPr lang="en-US" sz="1200" dirty="0" smtClean="0"/>
              <a:t>1 “Engineers always know first” – John Doyle</a:t>
            </a:r>
            <a:endParaRPr lang="en-US" sz="1200" dirty="0"/>
          </a:p>
        </p:txBody>
      </p:sp>
    </p:spTree>
    <p:extLst>
      <p:ext uri="{BB962C8B-B14F-4D97-AF65-F5344CB8AC3E}">
        <p14:creationId xmlns:p14="http://schemas.microsoft.com/office/powerpoint/2010/main" val="1130541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744" y="250451"/>
            <a:ext cx="8418512" cy="960438"/>
          </a:xfrm>
        </p:spPr>
        <p:txBody>
          <a:bodyPr>
            <a:normAutofit/>
          </a:bodyPr>
          <a:lstStyle/>
          <a:p>
            <a:r>
              <a:rPr lang="en-US" sz="4400" dirty="0" smtClean="0"/>
              <a:t>Said Another Way…</a:t>
            </a:r>
            <a:endParaRPr lang="en-US" sz="4400"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21F837FD-8F87-7743-AB44-21CAE7E625D8}" type="slidenum">
              <a:rPr lang="en-US" smtClean="0"/>
              <a:t>12</a:t>
            </a:fld>
            <a:endParaRPr lang="en-US" dirty="0"/>
          </a:p>
        </p:txBody>
      </p:sp>
      <p:sp>
        <p:nvSpPr>
          <p:cNvPr id="6" name="TextBox 5"/>
          <p:cNvSpPr txBox="1"/>
          <p:nvPr/>
        </p:nvSpPr>
        <p:spPr>
          <a:xfrm>
            <a:off x="362744" y="1983000"/>
            <a:ext cx="8464816" cy="4031873"/>
          </a:xfrm>
          <a:prstGeom prst="rect">
            <a:avLst/>
          </a:prstGeom>
          <a:noFill/>
        </p:spPr>
        <p:txBody>
          <a:bodyPr wrap="square" rtlCol="0">
            <a:spAutoFit/>
          </a:bodyPr>
          <a:lstStyle/>
          <a:p>
            <a:r>
              <a:rPr lang="en-US" sz="3200" i="1" dirty="0" smtClean="0"/>
              <a:t>The major goal of this talk is </a:t>
            </a:r>
            <a:r>
              <a:rPr lang="en-US" sz="3200" i="1" dirty="0"/>
              <a:t>t</a:t>
            </a:r>
            <a:r>
              <a:rPr lang="en-US" sz="3200" i="1" dirty="0" smtClean="0"/>
              <a:t>o open </a:t>
            </a:r>
            <a:r>
              <a:rPr lang="en-US" sz="3200" i="1" dirty="0"/>
              <a:t>up </a:t>
            </a:r>
            <a:r>
              <a:rPr lang="en-US" sz="3200" i="1" dirty="0" smtClean="0"/>
              <a:t>our thinking </a:t>
            </a:r>
            <a:r>
              <a:rPr lang="en-US" sz="3200" i="1" dirty="0"/>
              <a:t>about </a:t>
            </a:r>
            <a:r>
              <a:rPr lang="en-US" sz="3200" i="1" dirty="0" smtClean="0"/>
              <a:t>what the essential architectural features of our network are, how these features combine to provide robustness (and its dual, fragility), and how the universal architectural features that we find in both technological and biological networks effect Internet robustness, scalability and </a:t>
            </a:r>
            <a:r>
              <a:rPr lang="en-US" sz="3200" i="1" dirty="0"/>
              <a:t>e</a:t>
            </a:r>
            <a:r>
              <a:rPr lang="en-US" sz="3200" i="1" dirty="0" smtClean="0"/>
              <a:t>volvability.</a:t>
            </a:r>
          </a:p>
        </p:txBody>
      </p:sp>
    </p:spTree>
    <p:extLst>
      <p:ext uri="{BB962C8B-B14F-4D97-AF65-F5344CB8AC3E}">
        <p14:creationId xmlns:p14="http://schemas.microsoft.com/office/powerpoint/2010/main" val="4246859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20951"/>
            <a:ext cx="8398570" cy="4835399"/>
          </a:xfrm>
        </p:spPr>
        <p:txBody>
          <a:bodyPr>
            <a:normAutofit fontScale="85000" lnSpcReduction="20000"/>
          </a:bodyPr>
          <a:lstStyle/>
          <a:p>
            <a:r>
              <a:rPr lang="en-US" sz="3100" strike="sngStrike" dirty="0"/>
              <a:t>Too many words, too many slides </a:t>
            </a:r>
            <a:r>
              <a:rPr lang="en-US" sz="3100" strike="sngStrike" dirty="0">
                <a:sym typeface="Wingdings"/>
              </a:rPr>
              <a:t></a:t>
            </a:r>
          </a:p>
          <a:p>
            <a:pPr lvl="1"/>
            <a:r>
              <a:rPr lang="en-US" sz="2300" strike="sngStrike" dirty="0">
                <a:sym typeface="Wingdings"/>
              </a:rPr>
              <a:t>This talk is about thinking about </a:t>
            </a:r>
            <a:r>
              <a:rPr lang="en-US" sz="2300" strike="sngStrike" dirty="0" smtClean="0">
                <a:sym typeface="Wingdings"/>
              </a:rPr>
              <a:t>networking </a:t>
            </a:r>
            <a:r>
              <a:rPr lang="en-US" sz="2300" strike="sngStrike" dirty="0">
                <a:sym typeface="Wingdings"/>
              </a:rPr>
              <a:t>in new ways</a:t>
            </a:r>
          </a:p>
          <a:p>
            <a:endParaRPr lang="en-US" sz="3100" dirty="0" smtClean="0"/>
          </a:p>
          <a:p>
            <a:r>
              <a:rPr lang="en-US" sz="3100" strike="sngStrike" dirty="0" smtClean="0"/>
              <a:t>Motivation and Goals for this Talk</a:t>
            </a:r>
          </a:p>
          <a:p>
            <a:pPr marL="0" indent="0">
              <a:buNone/>
            </a:pPr>
            <a:endParaRPr lang="en-US" sz="3100" dirty="0" smtClean="0"/>
          </a:p>
          <a:p>
            <a:r>
              <a:rPr lang="en-US" sz="3100" dirty="0" smtClean="0"/>
              <a:t>What is Complexity and Why is it Hidden?</a:t>
            </a:r>
          </a:p>
          <a:p>
            <a:pPr lvl="1"/>
            <a:r>
              <a:rPr lang="en-US" sz="2700" dirty="0" smtClean="0"/>
              <a:t>Robustness, Fragility, and Complexity</a:t>
            </a:r>
          </a:p>
          <a:p>
            <a:endParaRPr lang="en-US" sz="3100" dirty="0"/>
          </a:p>
          <a:p>
            <a:r>
              <a:rPr lang="en-US" sz="3100" dirty="0" smtClean="0"/>
              <a:t>The Architecture of Complex Systems</a:t>
            </a:r>
          </a:p>
          <a:p>
            <a:pPr lvl="1"/>
            <a:r>
              <a:rPr lang="en-US" sz="2700"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13</a:t>
            </a:fld>
            <a:endParaRPr lang="en-US" dirty="0"/>
          </a:p>
        </p:txBody>
      </p:sp>
    </p:spTree>
    <p:extLst>
      <p:ext uri="{BB962C8B-B14F-4D97-AF65-F5344CB8AC3E}">
        <p14:creationId xmlns:p14="http://schemas.microsoft.com/office/powerpoint/2010/main" val="2181791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35" y="149895"/>
            <a:ext cx="8810898" cy="1143000"/>
          </a:xfrm>
        </p:spPr>
        <p:txBody>
          <a:bodyPr>
            <a:normAutofit fontScale="90000"/>
          </a:bodyPr>
          <a:lstStyle/>
          <a:p>
            <a:r>
              <a:rPr lang="en-US" dirty="0" smtClean="0"/>
              <a:t>Ok, what is Complexity?</a:t>
            </a:r>
            <a:br>
              <a:rPr lang="en-US" dirty="0" smtClean="0"/>
            </a:br>
            <a:r>
              <a:rPr lang="en-US" sz="2800" dirty="0" smtClean="0"/>
              <a:t>(and why is it hidden)</a:t>
            </a:r>
            <a:endParaRPr lang="en-US" sz="2800" dirty="0"/>
          </a:p>
        </p:txBody>
      </p:sp>
      <p:sp>
        <p:nvSpPr>
          <p:cNvPr id="3" name="Content Placeholder 2"/>
          <p:cNvSpPr>
            <a:spLocks noGrp="1"/>
          </p:cNvSpPr>
          <p:nvPr>
            <p:ph idx="1"/>
          </p:nvPr>
        </p:nvSpPr>
        <p:spPr>
          <a:xfrm>
            <a:off x="457200" y="1481857"/>
            <a:ext cx="8229600" cy="5239618"/>
          </a:xfrm>
        </p:spPr>
        <p:txBody>
          <a:bodyPr>
            <a:normAutofit fontScale="62500" lnSpcReduction="20000"/>
          </a:bodyPr>
          <a:lstStyle/>
          <a:p>
            <a:r>
              <a:rPr lang="en-US" dirty="0" smtClean="0"/>
              <a:t>Complexity is (mostly) </a:t>
            </a:r>
            <a:r>
              <a:rPr lang="en-US" b="1" i="1" dirty="0" smtClean="0"/>
              <a:t>hidden structure</a:t>
            </a:r>
            <a:r>
              <a:rPr lang="en-US" dirty="0" smtClean="0"/>
              <a:t> that arises in systems </a:t>
            </a:r>
          </a:p>
          <a:p>
            <a:endParaRPr lang="en-US" dirty="0" smtClean="0"/>
          </a:p>
          <a:p>
            <a:r>
              <a:rPr lang="en-US" dirty="0" smtClean="0"/>
              <a:t>Its purpose is to create </a:t>
            </a:r>
            <a:r>
              <a:rPr lang="en-US" b="1" i="1" dirty="0" smtClean="0"/>
              <a:t>robustness</a:t>
            </a:r>
            <a:r>
              <a:rPr lang="en-US" i="1" dirty="0" smtClean="0"/>
              <a:t> </a:t>
            </a:r>
            <a:r>
              <a:rPr lang="en-US" dirty="0"/>
              <a:t>to environmental and </a:t>
            </a:r>
            <a:r>
              <a:rPr lang="en-US" i="1" dirty="0"/>
              <a:t>component</a:t>
            </a:r>
            <a:r>
              <a:rPr lang="en-US" dirty="0"/>
              <a:t> </a:t>
            </a:r>
            <a:r>
              <a:rPr lang="en-US" b="1" i="1" dirty="0"/>
              <a:t>uncertainty</a:t>
            </a:r>
          </a:p>
          <a:p>
            <a:endParaRPr lang="en-US" sz="2200" dirty="0" smtClean="0"/>
          </a:p>
          <a:p>
            <a:r>
              <a:rPr lang="en-US" sz="3800" dirty="0" smtClean="0"/>
              <a:t>Hidden?</a:t>
            </a:r>
          </a:p>
          <a:p>
            <a:pPr lvl="1"/>
            <a:r>
              <a:rPr lang="en-US" sz="2900" dirty="0" smtClean="0"/>
              <a:t>Anti-lock/anti-skid brakes, packet loss  (TCP), linux kernel, power grids,  cloud stacks, SDN controllers, lunar landing systems, …</a:t>
            </a:r>
          </a:p>
          <a:p>
            <a:pPr lvl="1"/>
            <a:r>
              <a:rPr lang="en-US" sz="2900" dirty="0" smtClean="0"/>
              <a:t>You don’t notice they are there…until they fail</a:t>
            </a:r>
          </a:p>
          <a:p>
            <a:pPr lvl="2"/>
            <a:r>
              <a:rPr lang="en-US" sz="2200" dirty="0"/>
              <a:t>o</a:t>
            </a:r>
            <a:r>
              <a:rPr lang="en-US" sz="2200" dirty="0" smtClean="0"/>
              <a:t>ften catastrophically</a:t>
            </a:r>
          </a:p>
          <a:p>
            <a:pPr lvl="2"/>
            <a:endParaRPr lang="en-US" sz="2200" dirty="0" smtClean="0"/>
          </a:p>
          <a:p>
            <a:r>
              <a:rPr lang="en-US" dirty="0" smtClean="0"/>
              <a:t>Why Hidden? </a:t>
            </a:r>
          </a:p>
          <a:p>
            <a:pPr lvl="1"/>
            <a:r>
              <a:rPr lang="en-US" dirty="0"/>
              <a:t>t</a:t>
            </a:r>
            <a:r>
              <a:rPr lang="en-US" dirty="0" smtClean="0"/>
              <a:t>he hidden nature of complexity is a fundamental property of these systems</a:t>
            </a:r>
          </a:p>
          <a:p>
            <a:pPr lvl="1"/>
            <a:r>
              <a:rPr lang="en-US" sz="2900" dirty="0" smtClean="0"/>
              <a:t>derives from universal architectural principles of complex systems (layering, constraints that deconstrain)</a:t>
            </a:r>
          </a:p>
          <a:p>
            <a:pPr lvl="1"/>
            <a:r>
              <a:rPr lang="en-US" sz="2900" dirty="0" smtClean="0"/>
              <a:t>and is required to make robustness and evolvablity compatible </a:t>
            </a:r>
          </a:p>
          <a:p>
            <a:endParaRPr lang="en-US" sz="2600" dirty="0" smtClean="0"/>
          </a:p>
          <a:p>
            <a:r>
              <a:rPr lang="en-US" dirty="0" smtClean="0"/>
              <a:t>But isn’t complexity evil?</a:t>
            </a:r>
          </a:p>
          <a:p>
            <a:pPr lvl="1"/>
            <a:r>
              <a:rPr lang="en-US" sz="2900" dirty="0"/>
              <a:t>a</a:t>
            </a:r>
            <a:r>
              <a:rPr lang="en-US" sz="2900" dirty="0" smtClean="0"/>
              <a:t>nd we’ll get to what robustness is in a sec…</a:t>
            </a:r>
          </a:p>
          <a:p>
            <a:endParaRPr lang="en-US" sz="1600" dirty="0"/>
          </a:p>
        </p:txBody>
      </p:sp>
      <p:sp>
        <p:nvSpPr>
          <p:cNvPr id="4" name="Slide Number Placeholder 3"/>
          <p:cNvSpPr>
            <a:spLocks noGrp="1"/>
          </p:cNvSpPr>
          <p:nvPr>
            <p:ph type="sldNum" sz="quarter" idx="12"/>
          </p:nvPr>
        </p:nvSpPr>
        <p:spPr/>
        <p:txBody>
          <a:bodyPr/>
          <a:lstStyle/>
          <a:p>
            <a:fld id="{21F837FD-8F87-7743-AB44-21CAE7E625D8}" type="slidenum">
              <a:rPr lang="en-US" smtClean="0"/>
              <a:t>14</a:t>
            </a:fld>
            <a:endParaRPr lang="en-US" dirty="0"/>
          </a:p>
        </p:txBody>
      </p:sp>
    </p:spTree>
    <p:extLst>
      <p:ext uri="{BB962C8B-B14F-4D97-AF65-F5344CB8AC3E}">
        <p14:creationId xmlns:p14="http://schemas.microsoft.com/office/powerpoint/2010/main" val="223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48" y="115689"/>
            <a:ext cx="8229600" cy="1143000"/>
          </a:xfrm>
        </p:spPr>
        <p:txBody>
          <a:bodyPr>
            <a:normAutofit/>
          </a:bodyPr>
          <a:lstStyle/>
          <a:p>
            <a:r>
              <a:rPr lang="en-US" sz="3800" dirty="0" smtClean="0"/>
              <a:t>Complexity Isn’t Inherently “Evil”</a:t>
            </a:r>
            <a:endParaRPr lang="en-US" sz="3800" dirty="0"/>
          </a:p>
        </p:txBody>
      </p:sp>
      <p:grpSp>
        <p:nvGrpSpPr>
          <p:cNvPr id="13" name="Group 12"/>
          <p:cNvGrpSpPr/>
          <p:nvPr/>
        </p:nvGrpSpPr>
        <p:grpSpPr>
          <a:xfrm>
            <a:off x="338148" y="5972024"/>
            <a:ext cx="8622873" cy="646331"/>
            <a:chOff x="338148" y="5795932"/>
            <a:chExt cx="8622873" cy="646331"/>
          </a:xfrm>
        </p:grpSpPr>
        <p:sp>
          <p:nvSpPr>
            <p:cNvPr id="5" name="TextBox 4"/>
            <p:cNvSpPr txBox="1"/>
            <p:nvPr/>
          </p:nvSpPr>
          <p:spPr>
            <a:xfrm>
              <a:off x="338148" y="5795932"/>
              <a:ext cx="8622873" cy="646331"/>
            </a:xfrm>
            <a:prstGeom prst="rect">
              <a:avLst/>
            </a:prstGeom>
            <a:noFill/>
          </p:spPr>
          <p:txBody>
            <a:bodyPr wrap="none" rtlCol="0">
              <a:spAutoFit/>
            </a:bodyPr>
            <a:lstStyle/>
            <a:p>
              <a:r>
                <a:rPr lang="en-US" b="1" dirty="0" smtClean="0">
                  <a:sym typeface="Wingdings"/>
                </a:rPr>
                <a:t>Increasing number of policies, protocols, configurations and interactions (well, and code)</a:t>
              </a:r>
            </a:p>
            <a:p>
              <a:endParaRPr lang="en-US" dirty="0"/>
            </a:p>
          </p:txBody>
        </p:sp>
        <p:cxnSp>
          <p:nvCxnSpPr>
            <p:cNvPr id="7" name="Straight Arrow Connector 6"/>
            <p:cNvCxnSpPr/>
            <p:nvPr/>
          </p:nvCxnSpPr>
          <p:spPr>
            <a:xfrm>
              <a:off x="2929141" y="6187431"/>
              <a:ext cx="148710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0" y="1732493"/>
            <a:ext cx="8905897" cy="4006382"/>
            <a:chOff x="0" y="1732493"/>
            <a:chExt cx="8905897" cy="4006382"/>
          </a:xfrm>
        </p:grpSpPr>
        <p:grpSp>
          <p:nvGrpSpPr>
            <p:cNvPr id="14" name="Group 13"/>
            <p:cNvGrpSpPr/>
            <p:nvPr/>
          </p:nvGrpSpPr>
          <p:grpSpPr>
            <a:xfrm>
              <a:off x="0" y="1732493"/>
              <a:ext cx="8905897" cy="4006382"/>
              <a:chOff x="0" y="1621021"/>
              <a:chExt cx="8905897" cy="4006382"/>
            </a:xfrm>
          </p:grpSpPr>
          <p:pic>
            <p:nvPicPr>
              <p:cNvPr id="4" name="Picture 3" descr="heavy-tailed_grp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1021"/>
                <a:ext cx="8905897" cy="4006382"/>
              </a:xfrm>
              <a:prstGeom prst="rect">
                <a:avLst/>
              </a:prstGeom>
            </p:spPr>
          </p:pic>
          <p:sp>
            <p:nvSpPr>
              <p:cNvPr id="6" name="TextBox 5"/>
              <p:cNvSpPr txBox="1"/>
              <p:nvPr/>
            </p:nvSpPr>
            <p:spPr>
              <a:xfrm>
                <a:off x="5905917" y="2305521"/>
                <a:ext cx="2264988" cy="369332"/>
              </a:xfrm>
              <a:prstGeom prst="rect">
                <a:avLst/>
              </a:prstGeom>
              <a:noFill/>
            </p:spPr>
            <p:txBody>
              <a:bodyPr wrap="none" rtlCol="0">
                <a:spAutoFit/>
              </a:bodyPr>
              <a:lstStyle/>
              <a:p>
                <a:r>
                  <a:rPr lang="en-US" i="1" u="sng" dirty="0" smtClean="0"/>
                  <a:t>Domain of the Fragile</a:t>
                </a:r>
                <a:endParaRPr lang="en-US" i="1" u="sng" dirty="0"/>
              </a:p>
            </p:txBody>
          </p:sp>
          <p:cxnSp>
            <p:nvCxnSpPr>
              <p:cNvPr id="9" name="Straight Arrow Connector 8"/>
              <p:cNvCxnSpPr/>
              <p:nvPr/>
            </p:nvCxnSpPr>
            <p:spPr>
              <a:xfrm flipH="1">
                <a:off x="5314093" y="2674853"/>
                <a:ext cx="1615188" cy="10608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54572" y="1650904"/>
                <a:ext cx="2274569" cy="369332"/>
              </a:xfrm>
              <a:prstGeom prst="rect">
                <a:avLst/>
              </a:prstGeom>
              <a:noFill/>
            </p:spPr>
            <p:txBody>
              <a:bodyPr wrap="none" rtlCol="0">
                <a:spAutoFit/>
              </a:bodyPr>
              <a:lstStyle/>
              <a:p>
                <a:r>
                  <a:rPr lang="en-US" i="1" u="sng" dirty="0" smtClean="0"/>
                  <a:t>Domain of the Robust</a:t>
                </a:r>
                <a:endParaRPr lang="en-US" i="1" u="sng" dirty="0"/>
              </a:p>
            </p:txBody>
          </p:sp>
          <p:cxnSp>
            <p:nvCxnSpPr>
              <p:cNvPr id="12" name="Straight Arrow Connector 11"/>
              <p:cNvCxnSpPr/>
              <p:nvPr/>
            </p:nvCxnSpPr>
            <p:spPr>
              <a:xfrm>
                <a:off x="1583765" y="2078794"/>
                <a:ext cx="268941" cy="119211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7" name="Rectangle 16"/>
            <p:cNvSpPr/>
            <p:nvPr/>
          </p:nvSpPr>
          <p:spPr>
            <a:xfrm>
              <a:off x="448235" y="3152588"/>
              <a:ext cx="2480906" cy="2076824"/>
            </a:xfrm>
            <a:prstGeom prst="rect">
              <a:avLst/>
            </a:prstGeom>
            <a:solidFill>
              <a:schemeClr val="accent2">
                <a:alpha val="34000"/>
              </a:schemeClr>
            </a:solidFill>
            <a:ln>
              <a:solidFill>
                <a:schemeClr val="accent2">
                  <a:alpha val="21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 name="Slide Number Placeholder 7"/>
          <p:cNvSpPr>
            <a:spLocks noGrp="1"/>
          </p:cNvSpPr>
          <p:nvPr>
            <p:ph type="sldNum" sz="quarter" idx="12"/>
          </p:nvPr>
        </p:nvSpPr>
        <p:spPr/>
        <p:txBody>
          <a:bodyPr/>
          <a:lstStyle/>
          <a:p>
            <a:fld id="{21F837FD-8F87-7743-AB44-21CAE7E625D8}" type="slidenum">
              <a:rPr lang="en-US" smtClean="0"/>
              <a:t>15</a:t>
            </a:fld>
            <a:endParaRPr lang="en-US" dirty="0"/>
          </a:p>
        </p:txBody>
      </p:sp>
      <p:grpSp>
        <p:nvGrpSpPr>
          <p:cNvPr id="3" name="Group 2"/>
          <p:cNvGrpSpPr/>
          <p:nvPr/>
        </p:nvGrpSpPr>
        <p:grpSpPr>
          <a:xfrm>
            <a:off x="1680182" y="2943535"/>
            <a:ext cx="5472121" cy="788283"/>
            <a:chOff x="1680182" y="2943535"/>
            <a:chExt cx="5472121" cy="788283"/>
          </a:xfrm>
        </p:grpSpPr>
        <p:sp>
          <p:nvSpPr>
            <p:cNvPr id="11" name="TextBox 10"/>
            <p:cNvSpPr txBox="1"/>
            <p:nvPr/>
          </p:nvSpPr>
          <p:spPr>
            <a:xfrm rot="19426123">
              <a:off x="1680182" y="2943535"/>
              <a:ext cx="5472121" cy="707886"/>
            </a:xfrm>
            <a:prstGeom prst="rect">
              <a:avLst/>
            </a:prstGeom>
            <a:noFill/>
          </p:spPr>
          <p:txBody>
            <a:bodyPr wrap="none" rtlCol="0">
              <a:spAutoFit/>
            </a:bodyPr>
            <a:lstStyle/>
            <a:p>
              <a:pPr algn="ctr"/>
              <a:r>
                <a:rPr lang="en-US" sz="2000" b="1" dirty="0" smtClean="0">
                  <a:solidFill>
                    <a:schemeClr val="accent2"/>
                  </a:solidFill>
                </a:rPr>
                <a:t>A system needs complexity to achieve robustness </a:t>
              </a:r>
            </a:p>
            <a:p>
              <a:pPr algn="ctr"/>
              <a:r>
                <a:rPr lang="en-US" sz="2000" b="1" dirty="0" smtClean="0">
                  <a:solidFill>
                    <a:schemeClr val="accent2"/>
                  </a:solidFill>
                </a:rPr>
                <a:t>(</a:t>
              </a:r>
              <a:r>
                <a:rPr lang="en-US" sz="2000" b="1" dirty="0">
                  <a:solidFill>
                    <a:schemeClr val="accent2"/>
                  </a:solidFill>
                </a:rPr>
                <a:t>i</a:t>
              </a:r>
              <a:r>
                <a:rPr lang="en-US" sz="2000" b="1" dirty="0" smtClean="0">
                  <a:solidFill>
                    <a:schemeClr val="accent2"/>
                  </a:solidFill>
                </a:rPr>
                <a:t>t</a:t>
              </a:r>
              <a:r>
                <a:rPr lang="fr-FR" sz="2000" b="1" dirty="0" smtClean="0">
                  <a:solidFill>
                    <a:schemeClr val="accent2"/>
                  </a:solidFill>
                </a:rPr>
                <a:t>’</a:t>
              </a:r>
              <a:r>
                <a:rPr lang="en-US" sz="2000" b="1" dirty="0" smtClean="0">
                  <a:solidFill>
                    <a:schemeClr val="accent2"/>
                  </a:solidFill>
                </a:rPr>
                <a:t>s a tradeoff)</a:t>
              </a:r>
              <a:endParaRPr lang="en-US" sz="2000" b="1" dirty="0">
                <a:solidFill>
                  <a:schemeClr val="accent2"/>
                </a:solidFill>
              </a:endParaRPr>
            </a:p>
          </p:txBody>
        </p:sp>
        <p:cxnSp>
          <p:nvCxnSpPr>
            <p:cNvPr id="16" name="Straight Arrow Connector 15"/>
            <p:cNvCxnSpPr/>
            <p:nvPr/>
          </p:nvCxnSpPr>
          <p:spPr>
            <a:xfrm flipH="1">
              <a:off x="2022419" y="3637739"/>
              <a:ext cx="1191503" cy="940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713485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66" y="170050"/>
            <a:ext cx="8909668" cy="1099950"/>
          </a:xfrm>
        </p:spPr>
        <p:txBody>
          <a:bodyPr>
            <a:normAutofit fontScale="90000"/>
          </a:bodyPr>
          <a:lstStyle/>
          <a:p>
            <a:r>
              <a:rPr lang="en-US" dirty="0" smtClean="0"/>
              <a:t>So What Then is Robustness?</a:t>
            </a:r>
            <a:br>
              <a:rPr lang="en-US" dirty="0" smtClean="0"/>
            </a:br>
            <a:r>
              <a:rPr lang="en-US" sz="2700" dirty="0" smtClean="0"/>
              <a:t>Robustness is a Generalized Feature of Complex Systems</a:t>
            </a:r>
            <a:endParaRPr lang="en-US" sz="2200" dirty="0"/>
          </a:p>
        </p:txBody>
      </p:sp>
      <p:sp>
        <p:nvSpPr>
          <p:cNvPr id="3" name="Content Placeholder 2"/>
          <p:cNvSpPr>
            <a:spLocks noGrp="1"/>
          </p:cNvSpPr>
          <p:nvPr>
            <p:ph idx="1"/>
          </p:nvPr>
        </p:nvSpPr>
        <p:spPr>
          <a:xfrm>
            <a:off x="117167" y="1501450"/>
            <a:ext cx="8792502" cy="5196273"/>
          </a:xfrm>
        </p:spPr>
        <p:txBody>
          <a:bodyPr>
            <a:normAutofit/>
          </a:bodyPr>
          <a:lstStyle/>
          <a:p>
            <a:pPr marL="457200" lvl="1" indent="0">
              <a:buNone/>
            </a:pPr>
            <a:endParaRPr lang="en-US" sz="2400" dirty="0" smtClean="0"/>
          </a:p>
          <a:p>
            <a:r>
              <a:rPr lang="en-US" sz="2800" b="1" dirty="0" smtClean="0"/>
              <a:t>Scalability</a:t>
            </a:r>
            <a:r>
              <a:rPr lang="en-US" sz="2800" dirty="0" smtClean="0"/>
              <a:t> </a:t>
            </a:r>
            <a:r>
              <a:rPr lang="en-US" sz="2800" dirty="0"/>
              <a:t>is </a:t>
            </a:r>
            <a:r>
              <a:rPr lang="en-US" sz="2800" i="1" dirty="0"/>
              <a:t>robustness</a:t>
            </a:r>
            <a:r>
              <a:rPr lang="en-US" sz="2800" dirty="0"/>
              <a:t> to changes to the size and complexity of </a:t>
            </a:r>
            <a:r>
              <a:rPr lang="en-US" sz="2800" dirty="0" smtClean="0"/>
              <a:t>a system </a:t>
            </a:r>
            <a:r>
              <a:rPr lang="en-US" sz="2800" dirty="0"/>
              <a:t>as a </a:t>
            </a:r>
            <a:r>
              <a:rPr lang="en-US" sz="2800" dirty="0" smtClean="0"/>
              <a:t>whole</a:t>
            </a:r>
            <a:endParaRPr lang="en-US" sz="2800" dirty="0">
              <a:solidFill>
                <a:srgbClr val="FF0000"/>
              </a:solidFill>
            </a:endParaRPr>
          </a:p>
          <a:p>
            <a:r>
              <a:rPr lang="en-US" sz="2800" b="1" dirty="0" smtClean="0"/>
              <a:t>Reliability</a:t>
            </a:r>
            <a:r>
              <a:rPr lang="en-US" sz="2800" dirty="0" smtClean="0"/>
              <a:t> is </a:t>
            </a:r>
            <a:r>
              <a:rPr lang="en-US" sz="2800" i="1" dirty="0" smtClean="0"/>
              <a:t>robustness</a:t>
            </a:r>
            <a:r>
              <a:rPr lang="en-US" sz="2800" dirty="0" smtClean="0"/>
              <a:t> to component failures</a:t>
            </a:r>
            <a:endParaRPr lang="en-US" sz="2800" b="1" dirty="0" smtClean="0"/>
          </a:p>
          <a:p>
            <a:r>
              <a:rPr lang="en-US" sz="2800" b="1" dirty="0" smtClean="0"/>
              <a:t>Efficiency</a:t>
            </a:r>
            <a:r>
              <a:rPr lang="en-US" sz="2800" dirty="0"/>
              <a:t> </a:t>
            </a:r>
            <a:r>
              <a:rPr lang="en-US" sz="2800" dirty="0" smtClean="0"/>
              <a:t>is </a:t>
            </a:r>
            <a:r>
              <a:rPr lang="en-US" sz="2800" i="1" dirty="0" smtClean="0"/>
              <a:t>robustness</a:t>
            </a:r>
            <a:r>
              <a:rPr lang="en-US" sz="2800" dirty="0" smtClean="0"/>
              <a:t> to resource scarcity</a:t>
            </a:r>
            <a:endParaRPr lang="en-US" sz="2800" b="1" dirty="0" smtClean="0"/>
          </a:p>
          <a:p>
            <a:r>
              <a:rPr lang="en-US" sz="2800" b="1" dirty="0" smtClean="0"/>
              <a:t>Modularity</a:t>
            </a:r>
            <a:r>
              <a:rPr lang="en-US" sz="2800" dirty="0" smtClean="0"/>
              <a:t> is </a:t>
            </a:r>
            <a:r>
              <a:rPr lang="en-US" sz="2800" i="1" dirty="0" smtClean="0"/>
              <a:t>robustness</a:t>
            </a:r>
            <a:r>
              <a:rPr lang="en-US" sz="2800" dirty="0" smtClean="0"/>
              <a:t> to component rearrangements</a:t>
            </a:r>
          </a:p>
          <a:p>
            <a:r>
              <a:rPr lang="en-US" sz="2800" dirty="0" smtClean="0"/>
              <a:t>…</a:t>
            </a:r>
          </a:p>
          <a:p>
            <a:endParaRPr lang="en-US" sz="2800" dirty="0" smtClean="0"/>
          </a:p>
          <a:p>
            <a:r>
              <a:rPr lang="en-US" sz="2800" dirty="0" smtClean="0"/>
              <a:t>So </a:t>
            </a:r>
            <a:r>
              <a:rPr lang="en-US" sz="2800" dirty="0"/>
              <a:t>r</a:t>
            </a:r>
            <a:r>
              <a:rPr lang="en-US" sz="2800" dirty="0" smtClean="0"/>
              <a:t>obustness is a very general idea</a:t>
            </a:r>
            <a:endParaRPr lang="en-US" dirty="0" smtClean="0"/>
          </a:p>
          <a:p>
            <a:pPr lvl="1"/>
            <a:r>
              <a:rPr lang="en-US" sz="2200" dirty="0"/>
              <a:t>a</a:t>
            </a:r>
            <a:r>
              <a:rPr lang="en-US" sz="2200" dirty="0" smtClean="0"/>
              <a:t>nd captures many of the features we’re seeking from the network</a:t>
            </a:r>
            <a:endParaRPr lang="en-US" dirty="0"/>
          </a:p>
        </p:txBody>
      </p:sp>
      <p:sp>
        <p:nvSpPr>
          <p:cNvPr id="5" name="Slide Number Placeholder 4"/>
          <p:cNvSpPr>
            <a:spLocks noGrp="1"/>
          </p:cNvSpPr>
          <p:nvPr>
            <p:ph type="sldNum" sz="quarter" idx="12"/>
          </p:nvPr>
        </p:nvSpPr>
        <p:spPr/>
        <p:txBody>
          <a:bodyPr/>
          <a:lstStyle/>
          <a:p>
            <a:fld id="{21F837FD-8F87-7743-AB44-21CAE7E625D8}" type="slidenum">
              <a:rPr lang="en-US" smtClean="0"/>
              <a:t>16</a:t>
            </a:fld>
            <a:endParaRPr lang="en-US" dirty="0"/>
          </a:p>
        </p:txBody>
      </p:sp>
    </p:spTree>
    <p:extLst>
      <p:ext uri="{BB962C8B-B14F-4D97-AF65-F5344CB8AC3E}">
        <p14:creationId xmlns:p14="http://schemas.microsoft.com/office/powerpoint/2010/main" val="256327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14"/>
            <a:ext cx="8229600" cy="1186714"/>
          </a:xfrm>
        </p:spPr>
        <p:txBody>
          <a:bodyPr>
            <a:normAutofit/>
          </a:bodyPr>
          <a:lstStyle/>
          <a:p>
            <a:r>
              <a:rPr lang="en-US" dirty="0" smtClean="0"/>
              <a:t>A Bit More Formally</a:t>
            </a:r>
            <a:endParaRPr lang="en-US" dirty="0"/>
          </a:p>
        </p:txBody>
      </p:sp>
      <p:sp>
        <p:nvSpPr>
          <p:cNvPr id="3" name="Content Placeholder 2"/>
          <p:cNvSpPr>
            <a:spLocks noGrp="1"/>
          </p:cNvSpPr>
          <p:nvPr>
            <p:ph idx="1"/>
          </p:nvPr>
        </p:nvSpPr>
        <p:spPr>
          <a:xfrm>
            <a:off x="457200" y="1266175"/>
            <a:ext cx="8385005" cy="5455299"/>
          </a:xfrm>
        </p:spPr>
        <p:txBody>
          <a:bodyPr>
            <a:normAutofit fontScale="92500" lnSpcReduction="20000"/>
          </a:bodyPr>
          <a:lstStyle/>
          <a:p>
            <a:pPr marL="0" indent="0">
              <a:buNone/>
            </a:pPr>
            <a:endParaRPr lang="en-US" sz="800" dirty="0"/>
          </a:p>
          <a:p>
            <a:r>
              <a:rPr lang="en-US" sz="1800" b="1" i="1" dirty="0" smtClean="0"/>
              <a:t>Robustness</a:t>
            </a:r>
            <a:r>
              <a:rPr lang="en-US" sz="1800" i="1" dirty="0" smtClean="0"/>
              <a:t> is the preservation of a certain property in the presence of uncertainty in components or the environment </a:t>
            </a:r>
          </a:p>
          <a:p>
            <a:pPr lvl="1"/>
            <a:r>
              <a:rPr lang="en-US" sz="1600" dirty="0" smtClean="0"/>
              <a:t>Obviously a core Internet design principle</a:t>
            </a:r>
          </a:p>
          <a:p>
            <a:pPr lvl="1"/>
            <a:r>
              <a:rPr lang="en-US" sz="1600" dirty="0" smtClean="0"/>
              <a:t>Systems Biology: Biological </a:t>
            </a:r>
            <a:r>
              <a:rPr lang="en-US" sz="1600" dirty="0"/>
              <a:t>systems are designed such that their </a:t>
            </a:r>
            <a:r>
              <a:rPr lang="en-US" sz="1600" dirty="0" smtClean="0"/>
              <a:t>important functions are insensitive </a:t>
            </a:r>
            <a:r>
              <a:rPr lang="en-US" sz="1600" dirty="0"/>
              <a:t>to the naturally </a:t>
            </a:r>
            <a:r>
              <a:rPr lang="en-US" sz="1600" dirty="0" smtClean="0"/>
              <a:t>occurring variations in their parameters.</a:t>
            </a:r>
            <a:r>
              <a:rPr lang="en-US" sz="1400" dirty="0" smtClean="0"/>
              <a:t>	</a:t>
            </a:r>
            <a:endParaRPr lang="en-US" dirty="0"/>
          </a:p>
          <a:p>
            <a:pPr lvl="2"/>
            <a:r>
              <a:rPr lang="en-US" sz="1400" dirty="0"/>
              <a:t>Limits the number of designs that can actually work in the </a:t>
            </a:r>
            <a:r>
              <a:rPr lang="en-US" sz="1400" dirty="0" smtClean="0"/>
              <a:t>real environment</a:t>
            </a:r>
          </a:p>
          <a:p>
            <a:pPr lvl="2"/>
            <a:r>
              <a:rPr lang="en-US" sz="1400" dirty="0" smtClean="0"/>
              <a:t>Exact adaptation in bacteria chemotaxis</a:t>
            </a:r>
          </a:p>
          <a:p>
            <a:pPr marL="0" indent="0">
              <a:buNone/>
            </a:pPr>
            <a:endParaRPr lang="en-US" sz="1800" b="1" dirty="0" smtClean="0"/>
          </a:p>
          <a:p>
            <a:r>
              <a:rPr lang="en-US" sz="1800" b="1" i="1" dirty="0" smtClean="0"/>
              <a:t>Fragility</a:t>
            </a:r>
            <a:r>
              <a:rPr lang="en-US" sz="1800" dirty="0" smtClean="0"/>
              <a:t> is the opposite of robustness</a:t>
            </a:r>
          </a:p>
          <a:p>
            <a:pPr lvl="1"/>
            <a:r>
              <a:rPr lang="en-US" sz="1600" dirty="0" smtClean="0"/>
              <a:t>Another way to think about fragility </a:t>
            </a:r>
          </a:p>
          <a:p>
            <a:pPr lvl="2"/>
            <a:r>
              <a:rPr lang="en-US" sz="1300" dirty="0" smtClean="0"/>
              <a:t>Technical: You are fragile if you depend on 2nd order effects (acceleration) and the “harm” curve is concave</a:t>
            </a:r>
          </a:p>
          <a:p>
            <a:pPr lvl="1"/>
            <a:r>
              <a:rPr lang="en-US" sz="1600" dirty="0" smtClean="0"/>
              <a:t>A little more on this in the next few slides…</a:t>
            </a:r>
          </a:p>
          <a:p>
            <a:pPr marL="0" indent="0">
              <a:buNone/>
            </a:pPr>
            <a:endParaRPr lang="en-US" sz="1800" dirty="0" smtClean="0"/>
          </a:p>
          <a:p>
            <a:r>
              <a:rPr lang="en-US" sz="1800" dirty="0" smtClean="0"/>
              <a:t>A </a:t>
            </a:r>
            <a:r>
              <a:rPr lang="en-US" sz="1800" dirty="0"/>
              <a:t>system can have a </a:t>
            </a:r>
            <a:r>
              <a:rPr lang="en-US" sz="1800" i="1" dirty="0" smtClean="0"/>
              <a:t>property</a:t>
            </a:r>
            <a:r>
              <a:rPr lang="en-US" sz="1800" dirty="0" smtClean="0"/>
              <a:t> </a:t>
            </a:r>
            <a:r>
              <a:rPr lang="en-US" sz="1800" dirty="0"/>
              <a:t>that is </a:t>
            </a:r>
            <a:r>
              <a:rPr lang="en-US" sz="1800" i="1" dirty="0"/>
              <a:t>robust</a:t>
            </a:r>
            <a:r>
              <a:rPr lang="en-US" sz="1800" dirty="0"/>
              <a:t> to one set of perturbations and yet </a:t>
            </a:r>
            <a:r>
              <a:rPr lang="en-US" sz="1800" i="1" dirty="0"/>
              <a:t>fragile </a:t>
            </a:r>
            <a:r>
              <a:rPr lang="en-US" sz="1800" dirty="0"/>
              <a:t>for </a:t>
            </a:r>
            <a:r>
              <a:rPr lang="en-US" sz="1800" dirty="0" smtClean="0"/>
              <a:t>a </a:t>
            </a:r>
            <a:r>
              <a:rPr lang="en-US" sz="1800" i="1" dirty="0"/>
              <a:t>different </a:t>
            </a:r>
            <a:r>
              <a:rPr lang="en-US" sz="1800" i="1" dirty="0" smtClean="0"/>
              <a:t>property </a:t>
            </a:r>
            <a:r>
              <a:rPr lang="en-US" sz="1800" dirty="0"/>
              <a:t>and/or </a:t>
            </a:r>
            <a:r>
              <a:rPr lang="en-US" sz="1800" dirty="0" smtClean="0"/>
              <a:t>perturbation </a:t>
            </a:r>
            <a:r>
              <a:rPr lang="en-US" sz="1800" dirty="0" smtClean="0">
                <a:sym typeface="Wingdings"/>
              </a:rPr>
              <a:t> the system is </a:t>
            </a:r>
            <a:r>
              <a:rPr lang="en-US" sz="1800" b="1" i="1" dirty="0" smtClean="0">
                <a:sym typeface="Wingdings"/>
              </a:rPr>
              <a:t>Robust Yet Fragile</a:t>
            </a:r>
          </a:p>
          <a:p>
            <a:pPr lvl="1"/>
            <a:r>
              <a:rPr lang="en-US" sz="1600" dirty="0" smtClean="0">
                <a:sym typeface="Wingdings"/>
              </a:rPr>
              <a:t>Or the system may collapse if it experiences perturbations above a certain threshold (K-fragile)</a:t>
            </a:r>
            <a:endParaRPr lang="en-US" sz="1600" dirty="0" smtClean="0"/>
          </a:p>
          <a:p>
            <a:pPr lvl="1"/>
            <a:endParaRPr lang="en-US" sz="1600" dirty="0" smtClean="0"/>
          </a:p>
          <a:p>
            <a:r>
              <a:rPr lang="en-US" sz="1800" dirty="0" smtClean="0"/>
              <a:t>For example, a possible </a:t>
            </a:r>
            <a:r>
              <a:rPr lang="en-US" sz="1800" b="1" i="1" dirty="0" smtClean="0"/>
              <a:t>RYF </a:t>
            </a:r>
            <a:r>
              <a:rPr lang="en-US" sz="1800" b="1" i="1" dirty="0"/>
              <a:t>tradeoff </a:t>
            </a:r>
            <a:r>
              <a:rPr lang="en-US" sz="1800" dirty="0"/>
              <a:t>is that a system with high efficiency (i.e., </a:t>
            </a:r>
            <a:r>
              <a:rPr lang="en-US" sz="1800" dirty="0" smtClean="0"/>
              <a:t>using minimal </a:t>
            </a:r>
            <a:r>
              <a:rPr lang="en-US" sz="1800" dirty="0"/>
              <a:t>system resources) might be unreliable (i.e., fragile </a:t>
            </a:r>
            <a:r>
              <a:rPr lang="en-US" sz="1800" dirty="0" smtClean="0"/>
              <a:t>to component </a:t>
            </a:r>
            <a:r>
              <a:rPr lang="en-US" sz="1800" dirty="0"/>
              <a:t>failure) or hard to </a:t>
            </a:r>
            <a:r>
              <a:rPr lang="en-US" sz="1800" dirty="0" smtClean="0"/>
              <a:t>evolve</a:t>
            </a:r>
          </a:p>
          <a:p>
            <a:pPr lvl="1"/>
            <a:r>
              <a:rPr lang="en-US" sz="1600" dirty="0" smtClean="0"/>
              <a:t>VRRP , ISSU, HA, TE,  {5,6,7..}-nines, …</a:t>
            </a:r>
          </a:p>
          <a:p>
            <a:pPr lvl="1"/>
            <a:r>
              <a:rPr lang="en-US" sz="1600" dirty="0" smtClean="0"/>
              <a:t>Complexity/Robustness Spirals</a:t>
            </a:r>
          </a:p>
        </p:txBody>
      </p:sp>
      <p:sp>
        <p:nvSpPr>
          <p:cNvPr id="4" name="Slide Number Placeholder 3"/>
          <p:cNvSpPr>
            <a:spLocks noGrp="1"/>
          </p:cNvSpPr>
          <p:nvPr>
            <p:ph type="sldNum" sz="quarter" idx="12"/>
          </p:nvPr>
        </p:nvSpPr>
        <p:spPr/>
        <p:txBody>
          <a:bodyPr/>
          <a:lstStyle/>
          <a:p>
            <a:fld id="{21F837FD-8F87-7743-AB44-21CAE7E625D8}" type="slidenum">
              <a:rPr lang="en-US" smtClean="0"/>
              <a:t>17</a:t>
            </a:fld>
            <a:endParaRPr lang="en-US" dirty="0"/>
          </a:p>
        </p:txBody>
      </p:sp>
    </p:spTree>
    <p:extLst>
      <p:ext uri="{BB962C8B-B14F-4D97-AF65-F5344CB8AC3E}">
        <p14:creationId xmlns:p14="http://schemas.microsoft.com/office/powerpoint/2010/main" val="370626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174156" y="1243511"/>
            <a:ext cx="5105400" cy="137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r>
              <a:rPr lang="en-US" sz="2800" dirty="0">
                <a:latin typeface="Calibri" charset="0"/>
                <a:cs typeface="ＭＳ Ｐゴシック" charset="0"/>
              </a:rPr>
              <a:t>[</a:t>
            </a:r>
            <a:r>
              <a:rPr lang="en-US" sz="2800" dirty="0">
                <a:solidFill>
                  <a:srgbClr val="4619D8"/>
                </a:solidFill>
                <a:latin typeface="Calibri" charset="0"/>
                <a:cs typeface="ＭＳ Ｐゴシック" charset="0"/>
              </a:rPr>
              <a:t>a system</a:t>
            </a:r>
            <a:r>
              <a:rPr lang="en-US" sz="2800" dirty="0">
                <a:latin typeface="Calibri" charset="0"/>
                <a:cs typeface="ＭＳ Ｐゴシック" charset="0"/>
              </a:rPr>
              <a:t>] can have</a:t>
            </a:r>
            <a:endParaRPr lang="en-US" sz="2800" b="1" i="1" dirty="0">
              <a:latin typeface="Calibri" charset="0"/>
              <a:cs typeface="ＭＳ Ｐゴシック" charset="0"/>
            </a:endParaRPr>
          </a:p>
          <a:p>
            <a:r>
              <a:rPr lang="en-US" sz="2800" dirty="0">
                <a:latin typeface="Calibri" charset="0"/>
                <a:cs typeface="ＭＳ Ｐゴシック" charset="0"/>
              </a:rPr>
              <a:t>[</a:t>
            </a:r>
            <a:r>
              <a:rPr lang="en-US" sz="2800" dirty="0">
                <a:solidFill>
                  <a:srgbClr val="4619D8"/>
                </a:solidFill>
                <a:latin typeface="Calibri" charset="0"/>
                <a:cs typeface="ＭＳ Ｐゴシック" charset="0"/>
              </a:rPr>
              <a:t>a property</a:t>
            </a:r>
            <a:r>
              <a:rPr lang="en-US" sz="2800" dirty="0">
                <a:latin typeface="Calibri" charset="0"/>
                <a:cs typeface="ＭＳ Ｐゴシック" charset="0"/>
              </a:rPr>
              <a:t>] </a:t>
            </a:r>
            <a:r>
              <a:rPr lang="en-US" sz="2800" dirty="0" smtClean="0">
                <a:latin typeface="Calibri" charset="0"/>
                <a:cs typeface="ＭＳ Ｐゴシック" charset="0"/>
              </a:rPr>
              <a:t>that is </a:t>
            </a:r>
            <a:r>
              <a:rPr lang="en-US" sz="2800" b="1" i="1" dirty="0" smtClean="0">
                <a:latin typeface="Calibri" charset="0"/>
                <a:cs typeface="ＭＳ Ｐゴシック" charset="0"/>
              </a:rPr>
              <a:t>robust</a:t>
            </a:r>
            <a:r>
              <a:rPr lang="en-US" sz="2800" dirty="0" smtClean="0">
                <a:latin typeface="Calibri" charset="0"/>
                <a:cs typeface="ＭＳ Ｐゴシック" charset="0"/>
              </a:rPr>
              <a:t> to</a:t>
            </a:r>
            <a:endParaRPr lang="en-US" sz="2800" dirty="0">
              <a:latin typeface="Calibri" charset="0"/>
              <a:cs typeface="ＭＳ Ｐゴシック" charset="0"/>
            </a:endParaRPr>
          </a:p>
          <a:p>
            <a:r>
              <a:rPr lang="en-US" sz="2800" dirty="0">
                <a:latin typeface="Calibri" charset="0"/>
                <a:cs typeface="ＭＳ Ｐゴシック" charset="0"/>
              </a:rPr>
              <a:t>[</a:t>
            </a:r>
            <a:r>
              <a:rPr lang="en-US" sz="2800" dirty="0">
                <a:solidFill>
                  <a:srgbClr val="4619D8"/>
                </a:solidFill>
                <a:latin typeface="Calibri" charset="0"/>
                <a:cs typeface="ＭＳ Ｐゴシック" charset="0"/>
              </a:rPr>
              <a:t>a set of perturbations</a:t>
            </a:r>
            <a:r>
              <a:rPr lang="en-US" sz="2800" dirty="0">
                <a:latin typeface="Calibri" charset="0"/>
                <a:cs typeface="ＭＳ Ｐゴシック" charset="0"/>
              </a:rPr>
              <a:t>]</a:t>
            </a:r>
          </a:p>
        </p:txBody>
      </p:sp>
      <p:grpSp>
        <p:nvGrpSpPr>
          <p:cNvPr id="5" name="Group 4"/>
          <p:cNvGrpSpPr/>
          <p:nvPr/>
        </p:nvGrpSpPr>
        <p:grpSpPr>
          <a:xfrm>
            <a:off x="50006" y="2805079"/>
            <a:ext cx="3817938" cy="2468562"/>
            <a:chOff x="76200" y="4084638"/>
            <a:chExt cx="3817938" cy="2468562"/>
          </a:xfrm>
        </p:grpSpPr>
        <p:sp>
          <p:nvSpPr>
            <p:cNvPr id="105475" name="Freeform 6"/>
            <p:cNvSpPr>
              <a:spLocks/>
            </p:cNvSpPr>
            <p:nvPr/>
          </p:nvSpPr>
          <p:spPr bwMode="auto">
            <a:xfrm>
              <a:off x="1981200" y="4760913"/>
              <a:ext cx="1912938" cy="733425"/>
            </a:xfrm>
            <a:custGeom>
              <a:avLst/>
              <a:gdLst>
                <a:gd name="T0" fmla="*/ 0 w 1205"/>
                <a:gd name="T1" fmla="*/ 733425 h 559"/>
                <a:gd name="T2" fmla="*/ 114300 w 1205"/>
                <a:gd name="T3" fmla="*/ 406729 h 559"/>
                <a:gd name="T4" fmla="*/ 536575 w 1205"/>
                <a:gd name="T5" fmla="*/ 56417 h 559"/>
                <a:gd name="T6" fmla="*/ 1282700 w 1205"/>
                <a:gd name="T7" fmla="*/ 64289 h 559"/>
                <a:gd name="T8" fmla="*/ 1603375 w 1205"/>
                <a:gd name="T9" fmla="*/ 406729 h 559"/>
                <a:gd name="T10" fmla="*/ 1912938 w 1205"/>
                <a:gd name="T11" fmla="*/ 690128 h 559"/>
                <a:gd name="T12" fmla="*/ 0 60000 65536"/>
                <a:gd name="T13" fmla="*/ 0 60000 65536"/>
                <a:gd name="T14" fmla="*/ 0 60000 65536"/>
                <a:gd name="T15" fmla="*/ 0 60000 65536"/>
                <a:gd name="T16" fmla="*/ 0 60000 65536"/>
                <a:gd name="T17" fmla="*/ 0 60000 65536"/>
                <a:gd name="T18" fmla="*/ 0 w 1205"/>
                <a:gd name="T19" fmla="*/ 0 h 559"/>
                <a:gd name="T20" fmla="*/ 1205 w 1205"/>
                <a:gd name="T21" fmla="*/ 559 h 559"/>
              </a:gdLst>
              <a:ahLst/>
              <a:cxnLst>
                <a:cxn ang="T12">
                  <a:pos x="T0" y="T1"/>
                </a:cxn>
                <a:cxn ang="T13">
                  <a:pos x="T2" y="T3"/>
                </a:cxn>
                <a:cxn ang="T14">
                  <a:pos x="T4" y="T5"/>
                </a:cxn>
                <a:cxn ang="T15">
                  <a:pos x="T6" y="T7"/>
                </a:cxn>
                <a:cxn ang="T16">
                  <a:pos x="T8" y="T9"/>
                </a:cxn>
                <a:cxn ang="T17">
                  <a:pos x="T10" y="T11"/>
                </a:cxn>
              </a:cxnLst>
              <a:rect l="T18" t="T19" r="T20" b="T21"/>
              <a:pathLst>
                <a:path w="1205" h="559">
                  <a:moveTo>
                    <a:pt x="0" y="559"/>
                  </a:moveTo>
                  <a:cubicBezTo>
                    <a:pt x="12" y="518"/>
                    <a:pt x="16" y="396"/>
                    <a:pt x="72" y="310"/>
                  </a:cubicBezTo>
                  <a:cubicBezTo>
                    <a:pt x="128" y="224"/>
                    <a:pt x="215" y="86"/>
                    <a:pt x="338" y="43"/>
                  </a:cubicBezTo>
                  <a:cubicBezTo>
                    <a:pt x="461" y="0"/>
                    <a:pt x="696" y="5"/>
                    <a:pt x="808" y="49"/>
                  </a:cubicBezTo>
                  <a:cubicBezTo>
                    <a:pt x="920" y="93"/>
                    <a:pt x="944" y="231"/>
                    <a:pt x="1010" y="310"/>
                  </a:cubicBezTo>
                  <a:cubicBezTo>
                    <a:pt x="1076" y="389"/>
                    <a:pt x="1173" y="490"/>
                    <a:pt x="1205" y="526"/>
                  </a:cubicBezTo>
                </a:path>
              </a:pathLst>
            </a:custGeom>
            <a:solidFill>
              <a:srgbClr val="FF9966"/>
            </a:solidFill>
            <a:ln w="38100" cap="rnd">
              <a:solidFill>
                <a:schemeClr val="tx1"/>
              </a:solidFill>
              <a:round/>
              <a:headEnd/>
              <a:tailEnd/>
            </a:ln>
          </p:spPr>
          <p:txBody>
            <a:bodyPr wrap="none" anchor="ctr"/>
            <a:lstStyle/>
            <a:p>
              <a:endParaRPr lang="es-ES" sz="1800" dirty="0">
                <a:latin typeface="Calibri" charset="0"/>
                <a:cs typeface="ＭＳ Ｐゴシック" charset="0"/>
              </a:endParaRPr>
            </a:p>
          </p:txBody>
        </p:sp>
        <p:sp>
          <p:nvSpPr>
            <p:cNvPr id="105476" name="Arc 7"/>
            <p:cNvSpPr>
              <a:spLocks/>
            </p:cNvSpPr>
            <p:nvPr/>
          </p:nvSpPr>
          <p:spPr bwMode="auto">
            <a:xfrm>
              <a:off x="914400" y="5516563"/>
              <a:ext cx="1044575" cy="1036637"/>
            </a:xfrm>
            <a:custGeom>
              <a:avLst/>
              <a:gdLst>
                <a:gd name="T0" fmla="*/ 50515592 w 21600"/>
                <a:gd name="T1" fmla="*/ 0 h 21600"/>
                <a:gd name="T2" fmla="*/ 0 w 21600"/>
                <a:gd name="T3" fmla="*/ 49750795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66FFFF"/>
            </a:solidFill>
            <a:ln w="38100" cap="rnd">
              <a:solidFill>
                <a:schemeClr val="tx1"/>
              </a:solidFill>
              <a:round/>
              <a:headEnd/>
              <a:tailEnd/>
            </a:ln>
          </p:spPr>
          <p:txBody>
            <a:bodyPr wrap="none" anchor="ctr"/>
            <a:lstStyle/>
            <a:p>
              <a:endParaRPr lang="es-ES" sz="1800" dirty="0">
                <a:latin typeface="Calibri" charset="0"/>
                <a:cs typeface="ＭＳ Ｐゴシック" charset="0"/>
              </a:endParaRPr>
            </a:p>
          </p:txBody>
        </p:sp>
        <p:sp>
          <p:nvSpPr>
            <p:cNvPr id="105477" name="AutoShape 8"/>
            <p:cNvSpPr>
              <a:spLocks noChangeArrowheads="1"/>
            </p:cNvSpPr>
            <p:nvPr/>
          </p:nvSpPr>
          <p:spPr bwMode="auto">
            <a:xfrm>
              <a:off x="1020763" y="5551488"/>
              <a:ext cx="730250" cy="560387"/>
            </a:xfrm>
            <a:prstGeom prst="downArrow">
              <a:avLst>
                <a:gd name="adj1" fmla="val 50000"/>
                <a:gd name="adj2" fmla="val 25000"/>
              </a:avLst>
            </a:prstGeom>
            <a:solidFill>
              <a:srgbClr val="0000CC"/>
            </a:solidFill>
            <a:ln w="9525">
              <a:solidFill>
                <a:schemeClr val="tx1"/>
              </a:solidFill>
              <a:miter lim="800000"/>
              <a:headEnd/>
              <a:tailEnd/>
            </a:ln>
          </p:spPr>
          <p:txBody>
            <a:bodyPr wrap="none" anchor="ctr"/>
            <a:lstStyle/>
            <a:p>
              <a:endParaRPr lang="es-ES" sz="1800" dirty="0">
                <a:latin typeface="Calibri" charset="0"/>
                <a:cs typeface="ＭＳ Ｐゴシック" charset="0"/>
              </a:endParaRPr>
            </a:p>
          </p:txBody>
        </p:sp>
        <p:sp>
          <p:nvSpPr>
            <p:cNvPr id="105478" name="AutoShape 9"/>
            <p:cNvSpPr>
              <a:spLocks noChangeArrowheads="1"/>
            </p:cNvSpPr>
            <p:nvPr/>
          </p:nvSpPr>
          <p:spPr bwMode="auto">
            <a:xfrm>
              <a:off x="2533650" y="4808538"/>
              <a:ext cx="609600" cy="571500"/>
            </a:xfrm>
            <a:prstGeom prst="upArrow">
              <a:avLst>
                <a:gd name="adj1" fmla="val 42861"/>
                <a:gd name="adj2" fmla="val 58333"/>
              </a:avLst>
            </a:prstGeom>
            <a:solidFill>
              <a:srgbClr val="CC3300"/>
            </a:solidFill>
            <a:ln w="9525">
              <a:solidFill>
                <a:schemeClr val="tx1"/>
              </a:solidFill>
              <a:miter lim="800000"/>
              <a:headEnd/>
              <a:tailEnd/>
            </a:ln>
          </p:spPr>
          <p:txBody>
            <a:bodyPr wrap="none" anchor="ctr"/>
            <a:lstStyle/>
            <a:p>
              <a:endParaRPr lang="es-ES" sz="1800" dirty="0">
                <a:latin typeface="Calibri" charset="0"/>
                <a:cs typeface="ＭＳ Ｐゴシック" charset="0"/>
              </a:endParaRPr>
            </a:p>
          </p:txBody>
        </p:sp>
        <p:sp>
          <p:nvSpPr>
            <p:cNvPr id="105479" name="Text Box 10"/>
            <p:cNvSpPr txBox="1">
              <a:spLocks noChangeArrowheads="1"/>
            </p:cNvSpPr>
            <p:nvPr/>
          </p:nvSpPr>
          <p:spPr bwMode="auto">
            <a:xfrm>
              <a:off x="76200" y="4740275"/>
              <a:ext cx="1353055"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r>
                <a:rPr lang="en-US" dirty="0">
                  <a:solidFill>
                    <a:srgbClr val="4619D8"/>
                  </a:solidFill>
                  <a:latin typeface="Calibri" charset="0"/>
                  <a:cs typeface="ＭＳ Ｐゴシック" charset="0"/>
                </a:rPr>
                <a:t>Robust</a:t>
              </a:r>
            </a:p>
          </p:txBody>
        </p:sp>
        <p:sp>
          <p:nvSpPr>
            <p:cNvPr id="105480" name="Text Box 11"/>
            <p:cNvSpPr txBox="1">
              <a:spLocks noChangeArrowheads="1"/>
            </p:cNvSpPr>
            <p:nvPr/>
          </p:nvSpPr>
          <p:spPr bwMode="auto">
            <a:xfrm>
              <a:off x="1600200" y="4084638"/>
              <a:ext cx="182880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algn="r"/>
              <a:r>
                <a:rPr lang="en-US" dirty="0">
                  <a:solidFill>
                    <a:srgbClr val="FF9966"/>
                  </a:solidFill>
                  <a:latin typeface="Calibri" charset="0"/>
                  <a:cs typeface="ＭＳ Ｐゴシック" charset="0"/>
                </a:rPr>
                <a:t>Fragile</a:t>
              </a:r>
            </a:p>
          </p:txBody>
        </p:sp>
      </p:grpSp>
      <p:sp>
        <p:nvSpPr>
          <p:cNvPr id="105481" name="Text Box 13"/>
          <p:cNvSpPr txBox="1">
            <a:spLocks noChangeArrowheads="1"/>
          </p:cNvSpPr>
          <p:nvPr/>
        </p:nvSpPr>
        <p:spPr bwMode="auto">
          <a:xfrm>
            <a:off x="2079973" y="43183"/>
            <a:ext cx="4984057"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algn="ctr" eaLnBrk="1" hangingPunct="1"/>
            <a:r>
              <a:rPr lang="en-US" sz="4800" dirty="0" smtClean="0">
                <a:latin typeface="Calibri" charset="0"/>
                <a:cs typeface="ＭＳ Ｐゴシック" charset="0"/>
              </a:rPr>
              <a:t>Robust </a:t>
            </a:r>
            <a:r>
              <a:rPr lang="en-US" sz="4800" dirty="0">
                <a:latin typeface="Calibri" charset="0"/>
                <a:cs typeface="ＭＳ Ｐゴシック" charset="0"/>
              </a:rPr>
              <a:t>Yet </a:t>
            </a:r>
            <a:r>
              <a:rPr lang="en-US" sz="4800" dirty="0" smtClean="0">
                <a:latin typeface="Calibri" charset="0"/>
                <a:cs typeface="ＭＳ Ｐゴシック" charset="0"/>
              </a:rPr>
              <a:t>Fragile?</a:t>
            </a:r>
          </a:p>
          <a:p>
            <a:pPr algn="ctr" eaLnBrk="1" hangingPunct="1"/>
            <a:r>
              <a:rPr lang="en-US" sz="2400" dirty="0" smtClean="0">
                <a:latin typeface="Calibri" charset="0"/>
                <a:cs typeface="ＭＳ Ｐゴシック" charset="0"/>
              </a:rPr>
              <a:t>(seems like a contradiction)</a:t>
            </a:r>
            <a:endParaRPr lang="en-US" sz="2400" dirty="0">
              <a:latin typeface="Calibri" charset="0"/>
              <a:cs typeface="ＭＳ Ｐゴシック" charset="0"/>
            </a:endParaRPr>
          </a:p>
        </p:txBody>
      </p:sp>
      <p:sp>
        <p:nvSpPr>
          <p:cNvPr id="105482" name="Text Box 2"/>
          <p:cNvSpPr txBox="1">
            <a:spLocks noChangeArrowheads="1"/>
          </p:cNvSpPr>
          <p:nvPr/>
        </p:nvSpPr>
        <p:spPr bwMode="auto">
          <a:xfrm>
            <a:off x="4744167" y="1237954"/>
            <a:ext cx="4343400" cy="138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r>
              <a:rPr lang="en-US" sz="2800" dirty="0">
                <a:latin typeface="Calibri" charset="0"/>
                <a:cs typeface="ＭＳ Ｐゴシック" charset="0"/>
              </a:rPr>
              <a:t>Yet be </a:t>
            </a:r>
            <a:r>
              <a:rPr lang="en-US" sz="2800" b="1" i="1" dirty="0">
                <a:latin typeface="Calibri" charset="0"/>
                <a:cs typeface="ＭＳ Ｐゴシック" charset="0"/>
              </a:rPr>
              <a:t>fragile</a:t>
            </a:r>
            <a:r>
              <a:rPr lang="en-US" sz="2800" dirty="0">
                <a:latin typeface="Calibri" charset="0"/>
                <a:cs typeface="ＭＳ Ｐゴシック" charset="0"/>
              </a:rPr>
              <a:t> for</a:t>
            </a:r>
          </a:p>
          <a:p>
            <a:r>
              <a:rPr lang="en-US" sz="2800" dirty="0">
                <a:latin typeface="Calibri" charset="0"/>
                <a:cs typeface="ＭＳ Ｐゴシック" charset="0"/>
              </a:rPr>
              <a:t>[</a:t>
            </a:r>
            <a:r>
              <a:rPr lang="en-US" sz="2800" dirty="0">
                <a:solidFill>
                  <a:srgbClr val="FF9966"/>
                </a:solidFill>
                <a:latin typeface="Calibri" charset="0"/>
                <a:cs typeface="ＭＳ Ｐゴシック" charset="0"/>
              </a:rPr>
              <a:t>a different property</a:t>
            </a:r>
            <a:r>
              <a:rPr lang="en-US" sz="2800" dirty="0">
                <a:latin typeface="Calibri" charset="0"/>
                <a:cs typeface="ＭＳ Ｐゴシック" charset="0"/>
              </a:rPr>
              <a:t>]  </a:t>
            </a:r>
          </a:p>
          <a:p>
            <a:r>
              <a:rPr lang="en-US" sz="2800" dirty="0">
                <a:latin typeface="Calibri" charset="0"/>
                <a:cs typeface="ＭＳ Ｐゴシック" charset="0"/>
              </a:rPr>
              <a:t>Or [</a:t>
            </a:r>
            <a:r>
              <a:rPr lang="en-US" sz="2800" dirty="0">
                <a:solidFill>
                  <a:srgbClr val="FF9966"/>
                </a:solidFill>
                <a:latin typeface="Calibri" charset="0"/>
                <a:cs typeface="ＭＳ Ｐゴシック" charset="0"/>
              </a:rPr>
              <a:t>a different perturbation</a:t>
            </a:r>
            <a:r>
              <a:rPr lang="en-US" sz="2800" dirty="0">
                <a:latin typeface="Calibri" charset="0"/>
                <a:cs typeface="ＭＳ Ｐゴシック" charset="0"/>
              </a:rPr>
              <a:t>]</a:t>
            </a:r>
          </a:p>
        </p:txBody>
      </p:sp>
      <p:sp>
        <p:nvSpPr>
          <p:cNvPr id="105483" name="TextBox 10"/>
          <p:cNvSpPr txBox="1">
            <a:spLocks noChangeArrowheads="1"/>
          </p:cNvSpPr>
          <p:nvPr/>
        </p:nvSpPr>
        <p:spPr bwMode="auto">
          <a:xfrm>
            <a:off x="4075266" y="2774704"/>
            <a:ext cx="5068734" cy="3170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200">
                <a:solidFill>
                  <a:schemeClr val="tx1"/>
                </a:solidFill>
                <a:latin typeface="Arial" charset="0"/>
                <a:ea typeface="ＭＳ Ｐゴシック" charset="0"/>
                <a:cs typeface="Arial" charset="0"/>
              </a:defRPr>
            </a:lvl1pPr>
            <a:lvl2pPr marL="742950" indent="-285750" eaLnBrk="0" hangingPunct="0">
              <a:defRPr sz="3200">
                <a:solidFill>
                  <a:schemeClr val="tx1"/>
                </a:solidFill>
                <a:latin typeface="Arial" charset="0"/>
                <a:ea typeface="Arial" charset="0"/>
                <a:cs typeface="Arial" charset="0"/>
              </a:defRPr>
            </a:lvl2pPr>
            <a:lvl3pPr marL="1143000" indent="-228600" eaLnBrk="0" hangingPunct="0">
              <a:defRPr sz="3200">
                <a:solidFill>
                  <a:schemeClr val="tx1"/>
                </a:solidFill>
                <a:latin typeface="Arial" charset="0"/>
                <a:ea typeface="Arial" charset="0"/>
                <a:cs typeface="Arial" charset="0"/>
              </a:defRPr>
            </a:lvl3pPr>
            <a:lvl4pPr marL="1600200" indent="-228600" eaLnBrk="0" hangingPunct="0">
              <a:defRPr sz="3200">
                <a:solidFill>
                  <a:schemeClr val="tx1"/>
                </a:solidFill>
                <a:latin typeface="Arial" charset="0"/>
                <a:ea typeface="Arial" charset="0"/>
                <a:cs typeface="Arial" charset="0"/>
              </a:defRPr>
            </a:lvl4pPr>
            <a:lvl5pPr marL="2057400" indent="-228600" eaLnBrk="0" hangingPunct="0">
              <a:defRPr sz="32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2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2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2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200">
                <a:solidFill>
                  <a:schemeClr val="tx1"/>
                </a:solidFill>
                <a:latin typeface="Arial" charset="0"/>
                <a:ea typeface="Arial" charset="0"/>
                <a:cs typeface="Arial" charset="0"/>
              </a:defRPr>
            </a:lvl9pPr>
          </a:lstStyle>
          <a:p>
            <a:pPr eaLnBrk="1" hangingPunct="1"/>
            <a:r>
              <a:rPr lang="en-US" sz="2000" b="1" i="1" dirty="0" smtClean="0">
                <a:latin typeface="Calibri" charset="0"/>
                <a:cs typeface="ＭＳ Ｐゴシック" charset="0"/>
              </a:rPr>
              <a:t>Recent results suggest that the </a:t>
            </a:r>
            <a:r>
              <a:rPr lang="en-US" sz="2000" b="1" i="1" dirty="0">
                <a:latin typeface="Calibri" charset="0"/>
                <a:cs typeface="ＭＳ Ｐゴシック" charset="0"/>
              </a:rPr>
              <a:t>RYF tradeoff is a hard </a:t>
            </a:r>
            <a:r>
              <a:rPr lang="en-US" sz="2000" b="1" i="1" dirty="0" smtClean="0">
                <a:latin typeface="Calibri" charset="0"/>
                <a:cs typeface="ＭＳ Ｐゴシック" charset="0"/>
              </a:rPr>
              <a:t>tradeoff that </a:t>
            </a:r>
            <a:r>
              <a:rPr lang="en-US" sz="2000" b="1" i="1" dirty="0">
                <a:latin typeface="Calibri" charset="0"/>
                <a:cs typeface="ＭＳ Ｐゴシック" charset="0"/>
              </a:rPr>
              <a:t>cannot </a:t>
            </a:r>
            <a:r>
              <a:rPr lang="en-US" sz="2000" b="1" i="1" dirty="0" smtClean="0">
                <a:latin typeface="Calibri" charset="0"/>
                <a:cs typeface="ＭＳ Ｐゴシック" charset="0"/>
              </a:rPr>
              <a:t>be overcome</a:t>
            </a:r>
            <a:r>
              <a:rPr lang="en-US" sz="2000" b="1" i="1" baseline="30000" dirty="0" smtClean="0">
                <a:latin typeface="Calibri" charset="0"/>
                <a:cs typeface="ＭＳ Ｐゴシック" charset="0"/>
              </a:rPr>
              <a:t>1</a:t>
            </a:r>
            <a:endParaRPr lang="en-US" sz="2000" b="1" i="1" dirty="0">
              <a:latin typeface="Calibri" charset="0"/>
              <a:cs typeface="ＭＳ Ｐゴシック" charset="0"/>
            </a:endParaRPr>
          </a:p>
          <a:p>
            <a:pPr eaLnBrk="1" hangingPunct="1"/>
            <a:endParaRPr lang="en-US" sz="2000" b="1" i="1" dirty="0" smtClean="0">
              <a:latin typeface="Calibri" charset="0"/>
              <a:cs typeface="ＭＳ Ｐゴシック" charset="0"/>
            </a:endParaRPr>
          </a:p>
          <a:p>
            <a:pPr eaLnBrk="1" hangingPunct="1"/>
            <a:r>
              <a:rPr lang="en-US" sz="2000" b="1" i="1" dirty="0" smtClean="0">
                <a:solidFill>
                  <a:srgbClr val="000000"/>
                </a:solidFill>
                <a:latin typeface="Calibri" charset="0"/>
                <a:cs typeface="ＭＳ Ｐゴシック" charset="0"/>
              </a:rPr>
              <a:t>This is profound</a:t>
            </a:r>
            <a:r>
              <a:rPr lang="en-US" sz="2000" b="1" i="1" dirty="0" smtClean="0">
                <a:solidFill>
                  <a:srgbClr val="FF0000"/>
                </a:solidFill>
                <a:latin typeface="Calibri" charset="0"/>
                <a:cs typeface="ＭＳ Ｐゴシック" charset="0"/>
              </a:rPr>
              <a:t>: If you create robustness somewhere you will</a:t>
            </a:r>
            <a:r>
              <a:rPr lang="en-US" sz="2000" b="1" i="1" dirty="0">
                <a:solidFill>
                  <a:srgbClr val="FF0000"/>
                </a:solidFill>
                <a:latin typeface="Calibri" charset="0"/>
                <a:cs typeface="ＭＳ Ｐゴシック" charset="0"/>
              </a:rPr>
              <a:t> </a:t>
            </a:r>
            <a:r>
              <a:rPr lang="en-US" sz="2000" b="1" i="1" dirty="0" smtClean="0">
                <a:solidFill>
                  <a:srgbClr val="FF0000"/>
                </a:solidFill>
                <a:latin typeface="Calibri" charset="0"/>
                <a:cs typeface="ＭＳ Ｐゴシック" charset="0"/>
              </a:rPr>
              <a:t>create fragility somewhere else…OK, but where?</a:t>
            </a:r>
          </a:p>
          <a:p>
            <a:pPr eaLnBrk="1" hangingPunct="1"/>
            <a:endParaRPr lang="en-US" sz="2000" b="1" i="1" dirty="0">
              <a:solidFill>
                <a:srgbClr val="FF0000"/>
              </a:solidFill>
              <a:latin typeface="Calibri" charset="0"/>
              <a:cs typeface="ＭＳ Ｐゴシック" charset="0"/>
            </a:endParaRPr>
          </a:p>
          <a:p>
            <a:pPr eaLnBrk="1" hangingPunct="1"/>
            <a:r>
              <a:rPr lang="en-US" sz="2000" b="1" i="1" dirty="0" smtClean="0">
                <a:solidFill>
                  <a:srgbClr val="000000"/>
                </a:solidFill>
                <a:latin typeface="Calibri" charset="0"/>
                <a:cs typeface="ＭＳ Ｐゴシック" charset="0"/>
              </a:rPr>
              <a:t>Network Engineering, along with most other engineering disciplines, does not explicitly (or otherwise) account for this effect</a:t>
            </a:r>
          </a:p>
        </p:txBody>
      </p:sp>
      <p:sp>
        <p:nvSpPr>
          <p:cNvPr id="10" name="Slide Number Placeholder 9"/>
          <p:cNvSpPr>
            <a:spLocks noGrp="1"/>
          </p:cNvSpPr>
          <p:nvPr>
            <p:ph type="sldNum" sz="quarter" idx="12"/>
          </p:nvPr>
        </p:nvSpPr>
        <p:spPr/>
        <p:txBody>
          <a:bodyPr/>
          <a:lstStyle/>
          <a:p>
            <a:fld id="{21F837FD-8F87-7743-AB44-21CAE7E625D8}" type="slidenum">
              <a:rPr lang="en-US" smtClean="0"/>
              <a:t>18</a:t>
            </a:fld>
            <a:endParaRPr lang="en-US" dirty="0"/>
          </a:p>
        </p:txBody>
      </p:sp>
      <p:sp>
        <p:nvSpPr>
          <p:cNvPr id="3" name="TextBox 2"/>
          <p:cNvSpPr txBox="1"/>
          <p:nvPr/>
        </p:nvSpPr>
        <p:spPr>
          <a:xfrm>
            <a:off x="45874" y="5959487"/>
            <a:ext cx="6969276" cy="461665"/>
          </a:xfrm>
          <a:prstGeom prst="rect">
            <a:avLst/>
          </a:prstGeom>
          <a:noFill/>
        </p:spPr>
        <p:txBody>
          <a:bodyPr wrap="none" rtlCol="0">
            <a:spAutoFit/>
          </a:bodyPr>
          <a:lstStyle/>
          <a:p>
            <a:r>
              <a:rPr lang="en-US" sz="2400" dirty="0" smtClean="0"/>
              <a:t>Harm Function:  Concave </a:t>
            </a:r>
            <a:r>
              <a:rPr lang="en-US" sz="2400" dirty="0" smtClean="0">
                <a:sym typeface="Wingdings"/>
              </a:rPr>
              <a:t> Fragile, Convex  Robust</a:t>
            </a:r>
            <a:endParaRPr lang="en-US" sz="2400" dirty="0"/>
          </a:p>
        </p:txBody>
      </p:sp>
      <p:sp>
        <p:nvSpPr>
          <p:cNvPr id="4" name="Rectangle 3"/>
          <p:cNvSpPr/>
          <p:nvPr/>
        </p:nvSpPr>
        <p:spPr>
          <a:xfrm>
            <a:off x="0" y="6488668"/>
            <a:ext cx="4572000" cy="369332"/>
          </a:xfrm>
          <a:prstGeom prst="rect">
            <a:avLst/>
          </a:prstGeom>
        </p:spPr>
        <p:txBody>
          <a:bodyPr>
            <a:spAutoFit/>
          </a:bodyPr>
          <a:lstStyle/>
          <a:p>
            <a:r>
              <a:rPr lang="en-US" sz="900" baseline="30000" dirty="0">
                <a:latin typeface="Cambria"/>
                <a:cs typeface="Helvetica"/>
              </a:rPr>
              <a:t>1</a:t>
            </a:r>
            <a:r>
              <a:rPr lang="en-US" sz="900" dirty="0">
                <a:latin typeface="Cambria"/>
                <a:cs typeface="Helvetica"/>
              </a:rPr>
              <a:t> </a:t>
            </a:r>
            <a:r>
              <a:rPr lang="en-US" sz="900" dirty="0"/>
              <a:t>See Marie E. Csete and John C. Doyle, “Reverse Engineering of Biological Complexity”,</a:t>
            </a:r>
          </a:p>
          <a:p>
            <a:r>
              <a:rPr lang="en-US" sz="900" dirty="0">
                <a:hlinkClick r:id="rId3"/>
              </a:rPr>
              <a:t>http://www.cds.caltech.edu/~doyle/wiki/images/0/05/ScienceOnlinePDF.pdf</a:t>
            </a:r>
            <a:r>
              <a:rPr lang="en-US" sz="900" dirty="0"/>
              <a:t> </a:t>
            </a:r>
          </a:p>
        </p:txBody>
      </p:sp>
    </p:spTree>
    <p:extLst>
      <p:ext uri="{BB962C8B-B14F-4D97-AF65-F5344CB8AC3E}">
        <p14:creationId xmlns:p14="http://schemas.microsoft.com/office/powerpoint/2010/main" val="7354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4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4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p:bldP spid="105482" grpId="0"/>
      <p:bldP spid="105483" grpId="0"/>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749"/>
            <a:ext cx="8229600" cy="1143000"/>
          </a:xfrm>
        </p:spPr>
        <p:txBody>
          <a:bodyPr>
            <a:noAutofit/>
          </a:bodyPr>
          <a:lstStyle/>
          <a:p>
            <a:r>
              <a:rPr lang="en-US" dirty="0" smtClean="0"/>
              <a:t>Interestingly, Fragility and </a:t>
            </a:r>
            <a:br>
              <a:rPr lang="en-US" dirty="0" smtClean="0"/>
            </a:br>
            <a:r>
              <a:rPr lang="en-US" dirty="0" smtClean="0"/>
              <a:t>Scaling are Related</a:t>
            </a:r>
            <a:endParaRPr lang="en-US" sz="2000" dirty="0"/>
          </a:p>
        </p:txBody>
      </p:sp>
      <p:sp>
        <p:nvSpPr>
          <p:cNvPr id="3" name="Content Placeholder 2"/>
          <p:cNvSpPr>
            <a:spLocks noGrp="1"/>
          </p:cNvSpPr>
          <p:nvPr>
            <p:ph idx="1"/>
          </p:nvPr>
        </p:nvSpPr>
        <p:spPr>
          <a:xfrm>
            <a:off x="457200" y="1613252"/>
            <a:ext cx="8229600" cy="5108223"/>
          </a:xfrm>
        </p:spPr>
        <p:txBody>
          <a:bodyPr>
            <a:normAutofit fontScale="92500" lnSpcReduction="10000"/>
          </a:bodyPr>
          <a:lstStyle/>
          <a:p>
            <a:r>
              <a:rPr lang="en-US" sz="1800" dirty="0" smtClean="0"/>
              <a:t>A bit of a formal description of fragility</a:t>
            </a:r>
          </a:p>
          <a:p>
            <a:pPr lvl="1"/>
            <a:r>
              <a:rPr lang="en-US" sz="1600" dirty="0" smtClean="0"/>
              <a:t>Let</a:t>
            </a:r>
            <a:r>
              <a:rPr lang="en-US" sz="1600" i="1" dirty="0" smtClean="0"/>
              <a:t> z</a:t>
            </a:r>
            <a:r>
              <a:rPr lang="en-US" sz="1600" dirty="0" smtClean="0"/>
              <a:t> be some stress level, </a:t>
            </a:r>
            <a:r>
              <a:rPr lang="en-US" sz="1600" i="1" dirty="0" smtClean="0"/>
              <a:t>p</a:t>
            </a:r>
            <a:r>
              <a:rPr lang="en-US" sz="1600" dirty="0" smtClean="0"/>
              <a:t> some property, and </a:t>
            </a:r>
          </a:p>
          <a:p>
            <a:pPr lvl="1"/>
            <a:r>
              <a:rPr lang="en-US" sz="1600" dirty="0" smtClean="0"/>
              <a:t>Let</a:t>
            </a:r>
            <a:r>
              <a:rPr lang="en-US" sz="1600" i="1" dirty="0" smtClean="0"/>
              <a:t> </a:t>
            </a:r>
            <a:r>
              <a:rPr lang="en-US" sz="1600" i="1" dirty="0"/>
              <a:t>H</a:t>
            </a:r>
            <a:r>
              <a:rPr lang="en-US" sz="1600" i="1" dirty="0" smtClean="0"/>
              <a:t>(p,z)</a:t>
            </a:r>
            <a:r>
              <a:rPr lang="en-US" sz="1600" dirty="0" smtClean="0"/>
              <a:t> be the (negative valued)  harm function</a:t>
            </a:r>
          </a:p>
          <a:p>
            <a:pPr lvl="1"/>
            <a:r>
              <a:rPr lang="en-US" sz="1600" dirty="0" smtClean="0"/>
              <a:t>Then for the </a:t>
            </a:r>
            <a:r>
              <a:rPr lang="en-US" sz="1600" i="1" dirty="0" smtClean="0"/>
              <a:t>fragile</a:t>
            </a:r>
            <a:r>
              <a:rPr lang="en-US" sz="1600" dirty="0" smtClean="0"/>
              <a:t> the following must hold</a:t>
            </a:r>
            <a:endParaRPr lang="en-US" sz="1600" i="1" dirty="0" smtClean="0"/>
          </a:p>
          <a:p>
            <a:pPr lvl="2"/>
            <a:r>
              <a:rPr lang="en-US" sz="1900" b="1" i="1" dirty="0" smtClean="0"/>
              <a:t>H(p,nz) &lt; nH(p,z)  for 0 &lt; nz &lt; K</a:t>
            </a:r>
            <a:endParaRPr lang="en-US" sz="1900" dirty="0" smtClean="0"/>
          </a:p>
          <a:p>
            <a:pPr lvl="2"/>
            <a:endParaRPr lang="en-US" sz="1900" b="1" i="1" dirty="0" smtClean="0"/>
          </a:p>
          <a:p>
            <a:r>
              <a:rPr lang="en-US" sz="1800" i="1" dirty="0" smtClean="0">
                <a:sym typeface="Wingdings"/>
              </a:rPr>
              <a:t>  A</a:t>
            </a:r>
            <a:r>
              <a:rPr lang="en-US" sz="1800" i="1" dirty="0" smtClean="0"/>
              <a:t> big event hurts non-linearly more than the sum of small events</a:t>
            </a:r>
          </a:p>
          <a:p>
            <a:pPr marL="457200" lvl="1" indent="0">
              <a:buNone/>
            </a:pPr>
            <a:endParaRPr lang="en-US" sz="1800" dirty="0"/>
          </a:p>
          <a:p>
            <a:r>
              <a:rPr lang="en-US" sz="1800" dirty="0" smtClean="0"/>
              <a:t>For example, </a:t>
            </a:r>
            <a:r>
              <a:rPr lang="en-US" sz="1800" dirty="0"/>
              <a:t>a coffee cup on a table suffers </a:t>
            </a:r>
            <a:r>
              <a:rPr lang="en-US" sz="1800" dirty="0" smtClean="0"/>
              <a:t>non-linearly more from </a:t>
            </a:r>
            <a:r>
              <a:rPr lang="en-US" sz="1800" dirty="0"/>
              <a:t>large deviations </a:t>
            </a:r>
            <a:r>
              <a:rPr lang="en-US" sz="1800" dirty="0" smtClean="0"/>
              <a:t>(</a:t>
            </a:r>
            <a:r>
              <a:rPr lang="en-US" sz="1800" i="1" dirty="0" smtClean="0"/>
              <a:t>H(p, nz)</a:t>
            </a:r>
            <a:r>
              <a:rPr lang="en-US" sz="1800" dirty="0" smtClean="0"/>
              <a:t>) than </a:t>
            </a:r>
            <a:r>
              <a:rPr lang="en-US" sz="1800" dirty="0"/>
              <a:t>from the cumulative effect of </a:t>
            </a:r>
            <a:r>
              <a:rPr lang="en-US" sz="1800" dirty="0" smtClean="0"/>
              <a:t>smaller events (</a:t>
            </a:r>
            <a:r>
              <a:rPr lang="en-US" sz="1800" i="1" dirty="0" smtClean="0"/>
              <a:t>nH(p,z)</a:t>
            </a:r>
            <a:r>
              <a:rPr lang="en-US" sz="1800" dirty="0" smtClean="0"/>
              <a:t>) </a:t>
            </a:r>
          </a:p>
          <a:p>
            <a:pPr lvl="1"/>
            <a:r>
              <a:rPr lang="en-US" sz="1400" dirty="0" smtClean="0">
                <a:sym typeface="Wingdings"/>
              </a:rPr>
              <a:t>So t</a:t>
            </a:r>
            <a:r>
              <a:rPr lang="en-US" sz="1400" dirty="0" smtClean="0"/>
              <a:t>he cup is damaged far more by </a:t>
            </a:r>
            <a:r>
              <a:rPr lang="en-US" sz="1400" i="1" dirty="0" smtClean="0"/>
              <a:t>tail events</a:t>
            </a:r>
            <a:r>
              <a:rPr lang="en-US" sz="1400" dirty="0" smtClean="0"/>
              <a:t> </a:t>
            </a:r>
            <a:r>
              <a:rPr lang="en-US" sz="1400" dirty="0"/>
              <a:t>than </a:t>
            </a:r>
            <a:r>
              <a:rPr lang="en-US" sz="1400" dirty="0" smtClean="0"/>
              <a:t>those within a few σ’s of the mean</a:t>
            </a:r>
          </a:p>
          <a:p>
            <a:pPr lvl="1"/>
            <a:r>
              <a:rPr lang="en-US" sz="1400" dirty="0" smtClean="0"/>
              <a:t>Sensitivity to tail events </a:t>
            </a:r>
            <a:r>
              <a:rPr lang="en-US" sz="1400" dirty="0" smtClean="0">
                <a:sym typeface="Wingdings"/>
              </a:rPr>
              <a:t> RYF</a:t>
            </a:r>
            <a:endParaRPr lang="en-US" sz="1400" dirty="0" smtClean="0"/>
          </a:p>
          <a:p>
            <a:pPr lvl="1"/>
            <a:r>
              <a:rPr lang="en-US" sz="1400" dirty="0" smtClean="0"/>
              <a:t>Too theoretical?  Perhaps, but consider: ARP storms, micro-loops, congestion  collapse,  AS 7007, …</a:t>
            </a:r>
          </a:p>
          <a:p>
            <a:pPr lvl="1"/>
            <a:r>
              <a:rPr lang="en-US" sz="1400" dirty="0" smtClean="0"/>
              <a:t>BTW, nature requires this property</a:t>
            </a:r>
          </a:p>
          <a:p>
            <a:pPr lvl="2"/>
            <a:r>
              <a:rPr lang="en-US" sz="1400" dirty="0" smtClean="0"/>
              <a:t>Consider: jump off </a:t>
            </a:r>
            <a:r>
              <a:rPr lang="en-US" sz="1400" dirty="0"/>
              <a:t>something 1 foot high 30 times v/s jumping off something 30 feet high once</a:t>
            </a:r>
          </a:p>
          <a:p>
            <a:pPr marL="0" indent="0">
              <a:buNone/>
            </a:pPr>
            <a:endParaRPr lang="en-US" sz="1400" dirty="0">
              <a:sym typeface="Wingdings"/>
            </a:endParaRPr>
          </a:p>
          <a:p>
            <a:r>
              <a:rPr lang="en-US" sz="1800" dirty="0" smtClean="0">
                <a:sym typeface="Wingdings"/>
              </a:rPr>
              <a:t>So when we say something scales like </a:t>
            </a:r>
            <a:r>
              <a:rPr lang="en-US" sz="1800" i="1" dirty="0" smtClean="0">
                <a:sym typeface="Wingdings"/>
              </a:rPr>
              <a:t>O</a:t>
            </a:r>
            <a:r>
              <a:rPr lang="en-US" sz="1800" dirty="0" smtClean="0">
                <a:sym typeface="Wingdings"/>
              </a:rPr>
              <a:t>(n</a:t>
            </a:r>
            <a:r>
              <a:rPr lang="en-US" sz="1800" baseline="30000" dirty="0" smtClean="0">
                <a:sym typeface="Wingdings"/>
              </a:rPr>
              <a:t>2</a:t>
            </a:r>
            <a:r>
              <a:rPr lang="en-US" sz="1800" dirty="0" smtClean="0">
                <a:sym typeface="Wingdings"/>
              </a:rPr>
              <a:t>), what we mean is the damage to the network has constant acceleration (2) for </a:t>
            </a:r>
            <a:r>
              <a:rPr lang="en-US" sz="1800" i="1" dirty="0" smtClean="0">
                <a:sym typeface="Wingdings"/>
              </a:rPr>
              <a:t>weird</a:t>
            </a:r>
            <a:r>
              <a:rPr lang="en-US" sz="1800" dirty="0" smtClean="0">
                <a:sym typeface="Wingdings"/>
              </a:rPr>
              <a:t> enough n (e.g.,  outside say, 3 σ)</a:t>
            </a:r>
          </a:p>
          <a:p>
            <a:pPr lvl="1"/>
            <a:r>
              <a:rPr lang="en-US" sz="1600" dirty="0" smtClean="0">
                <a:sym typeface="Wingdings"/>
              </a:rPr>
              <a:t>Again,  ARP storms, congestion collapse, AS 7007, DDOS, …  non-linear damage</a:t>
            </a:r>
          </a:p>
          <a:p>
            <a:endParaRPr lang="en-US" sz="2000" dirty="0" smtClean="0">
              <a:sym typeface="Wingdings"/>
            </a:endParaRPr>
          </a:p>
          <a:p>
            <a:pPr marL="457200" lvl="1" indent="0">
              <a:buNone/>
            </a:pPr>
            <a:endParaRPr lang="en-US" sz="1600" dirty="0" smtClean="0">
              <a:sym typeface="Wingdings"/>
            </a:endParaRPr>
          </a:p>
        </p:txBody>
      </p:sp>
      <p:sp>
        <p:nvSpPr>
          <p:cNvPr id="5" name="Slide Number Placeholder 4"/>
          <p:cNvSpPr>
            <a:spLocks noGrp="1"/>
          </p:cNvSpPr>
          <p:nvPr>
            <p:ph type="sldNum" sz="quarter" idx="12"/>
          </p:nvPr>
        </p:nvSpPr>
        <p:spPr/>
        <p:txBody>
          <a:bodyPr/>
          <a:lstStyle/>
          <a:p>
            <a:fld id="{21F837FD-8F87-7743-AB44-21CAE7E625D8}" type="slidenum">
              <a:rPr lang="en-US" smtClean="0"/>
              <a:t>19</a:t>
            </a:fld>
            <a:endParaRPr lang="en-US" dirty="0"/>
          </a:p>
        </p:txBody>
      </p:sp>
      <p:sp>
        <p:nvSpPr>
          <p:cNvPr id="4" name="TextBox 3"/>
          <p:cNvSpPr txBox="1"/>
          <p:nvPr/>
        </p:nvSpPr>
        <p:spPr>
          <a:xfrm>
            <a:off x="0" y="6550223"/>
            <a:ext cx="5607875" cy="276999"/>
          </a:xfrm>
          <a:prstGeom prst="rect">
            <a:avLst/>
          </a:prstGeom>
          <a:noFill/>
        </p:spPr>
        <p:txBody>
          <a:bodyPr wrap="none" rtlCol="0">
            <a:spAutoFit/>
          </a:bodyPr>
          <a:lstStyle/>
          <a:p>
            <a:r>
              <a:rPr lang="en-US" sz="1200" dirty="0"/>
              <a:t>C</a:t>
            </a:r>
            <a:r>
              <a:rPr lang="en-US" sz="1200" dirty="0" smtClean="0"/>
              <a:t>offee </a:t>
            </a:r>
            <a:r>
              <a:rPr lang="en-US" sz="1200" dirty="0"/>
              <a:t>cup example courtesy Nassim </a:t>
            </a:r>
            <a:r>
              <a:rPr lang="en-US" sz="1200" dirty="0" smtClean="0"/>
              <a:t>Taleb. See  </a:t>
            </a:r>
            <a:r>
              <a:rPr lang="en-US" sz="1200" dirty="0" smtClean="0">
                <a:hlinkClick r:id="rId2"/>
              </a:rPr>
              <a:t>http://www.fooledbyrandomness.com</a:t>
            </a:r>
            <a:endParaRPr lang="en-US" sz="1200" dirty="0"/>
          </a:p>
        </p:txBody>
      </p:sp>
    </p:spTree>
    <p:extLst>
      <p:ext uri="{BB962C8B-B14F-4D97-AF65-F5344CB8AC3E}">
        <p14:creationId xmlns:p14="http://schemas.microsoft.com/office/powerpoint/2010/main" val="1669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99350"/>
            <a:ext cx="8398570" cy="4835399"/>
          </a:xfrm>
        </p:spPr>
        <p:txBody>
          <a:bodyPr>
            <a:normAutofit fontScale="85000" lnSpcReduction="20000"/>
          </a:bodyPr>
          <a:lstStyle/>
          <a:p>
            <a:r>
              <a:rPr lang="en-US" sz="3100" dirty="0"/>
              <a:t>Too many words, too many slides </a:t>
            </a:r>
            <a:r>
              <a:rPr lang="en-US" sz="3100" dirty="0">
                <a:sym typeface="Wingdings"/>
              </a:rPr>
              <a:t></a:t>
            </a:r>
          </a:p>
          <a:p>
            <a:pPr lvl="1"/>
            <a:r>
              <a:rPr lang="en-US" sz="2300" dirty="0">
                <a:sym typeface="Wingdings"/>
              </a:rPr>
              <a:t>This talk is about thinking about </a:t>
            </a:r>
            <a:r>
              <a:rPr lang="en-US" sz="2300" dirty="0" smtClean="0">
                <a:sym typeface="Wingdings"/>
              </a:rPr>
              <a:t>networking </a:t>
            </a:r>
            <a:r>
              <a:rPr lang="en-US" sz="2300" dirty="0">
                <a:sym typeface="Wingdings"/>
              </a:rPr>
              <a:t>in new </a:t>
            </a:r>
            <a:r>
              <a:rPr lang="en-US" sz="2300" dirty="0" smtClean="0">
                <a:sym typeface="Wingdings"/>
              </a:rPr>
              <a:t>ways</a:t>
            </a:r>
            <a:endParaRPr lang="en-US" sz="2300" dirty="0">
              <a:sym typeface="Wingdings"/>
            </a:endParaRPr>
          </a:p>
          <a:p>
            <a:endParaRPr lang="en-US" sz="3100" dirty="0" smtClean="0"/>
          </a:p>
          <a:p>
            <a:r>
              <a:rPr lang="en-US" sz="3100" dirty="0" smtClean="0"/>
              <a:t>Motivation and Goals for this Talk</a:t>
            </a:r>
          </a:p>
          <a:p>
            <a:pPr marL="0" indent="0">
              <a:buNone/>
            </a:pPr>
            <a:endParaRPr lang="en-US" sz="3100" dirty="0" smtClean="0"/>
          </a:p>
          <a:p>
            <a:r>
              <a:rPr lang="en-US" sz="3100" dirty="0" smtClean="0"/>
              <a:t>What is Complexity and Why is it Hidden</a:t>
            </a:r>
          </a:p>
          <a:p>
            <a:pPr lvl="1"/>
            <a:r>
              <a:rPr lang="en-US" sz="2700" dirty="0" smtClean="0"/>
              <a:t>Robustness, Fragility, and Complexity</a:t>
            </a:r>
          </a:p>
          <a:p>
            <a:endParaRPr lang="en-US" sz="3100" dirty="0"/>
          </a:p>
          <a:p>
            <a:r>
              <a:rPr lang="en-US" sz="3100" dirty="0" smtClean="0"/>
              <a:t>The Architecture of Complex Systems</a:t>
            </a:r>
          </a:p>
          <a:p>
            <a:pPr lvl="1"/>
            <a:r>
              <a:rPr lang="en-US" sz="2700"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2</a:t>
            </a:fld>
            <a:endParaRPr lang="en-US" dirty="0"/>
          </a:p>
        </p:txBody>
      </p:sp>
    </p:spTree>
    <p:extLst>
      <p:ext uri="{BB962C8B-B14F-4D97-AF65-F5344CB8AC3E}">
        <p14:creationId xmlns:p14="http://schemas.microsoft.com/office/powerpoint/2010/main" val="1120748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5265" name="Object 33"/>
          <p:cNvGraphicFramePr>
            <a:graphicFrameLocks noChangeAspect="1"/>
          </p:cNvGraphicFramePr>
          <p:nvPr>
            <p:extLst>
              <p:ext uri="{D42A27DB-BD31-4B8C-83A1-F6EECF244321}">
                <p14:modId xmlns:p14="http://schemas.microsoft.com/office/powerpoint/2010/main" val="1615059753"/>
              </p:ext>
            </p:extLst>
          </p:nvPr>
        </p:nvGraphicFramePr>
        <p:xfrm>
          <a:off x="83380" y="1212210"/>
          <a:ext cx="2333625" cy="900112"/>
        </p:xfrm>
        <a:graphic>
          <a:graphicData uri="http://schemas.openxmlformats.org/presentationml/2006/ole">
            <mc:AlternateContent xmlns:mc="http://schemas.openxmlformats.org/markup-compatibility/2006">
              <mc:Choice xmlns:v="urn:schemas-microsoft-com:vml" Requires="v">
                <p:oleObj spid="_x0000_s4722" name="Equation" r:id="rId3" imgW="1054100" imgH="406400" progId="Equation.3">
                  <p:embed/>
                </p:oleObj>
              </mc:Choice>
              <mc:Fallback>
                <p:oleObj name="Equation" r:id="rId3" imgW="1054100" imgH="406400" progId="Equation.3">
                  <p:embed/>
                  <p:pic>
                    <p:nvPicPr>
                      <p:cNvPr id="0" name=""/>
                      <p:cNvPicPr>
                        <a:picLocks noChangeAspect="1" noChangeArrowheads="1"/>
                      </p:cNvPicPr>
                      <p:nvPr/>
                    </p:nvPicPr>
                    <p:blipFill>
                      <a:blip r:embed="rId4"/>
                      <a:srcRect/>
                      <a:stretch>
                        <a:fillRect/>
                      </a:stretch>
                    </p:blipFill>
                    <p:spPr bwMode="auto">
                      <a:xfrm>
                        <a:off x="83380" y="1212210"/>
                        <a:ext cx="2333625" cy="900112"/>
                      </a:xfrm>
                      <a:prstGeom prst="rect">
                        <a:avLst/>
                      </a:prstGeom>
                      <a:solidFill>
                        <a:srgbClr val="FFFF00"/>
                      </a:solidFill>
                      <a:ln>
                        <a:noFill/>
                      </a:ln>
                      <a:effectLst/>
                      <a:extLst>
                        <a:ext uri="{91240B29-F687-4f45-9708-019B960494DF}">
                          <a14:hiddenLine xmlns:a14="http://schemas.microsoft.com/office/drawing/2010/main" xmlns="" w="19050">
                            <a:solidFill>
                              <a:srgbClr val="CC0099"/>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extBox 1"/>
          <p:cNvSpPr txBox="1"/>
          <p:nvPr/>
        </p:nvSpPr>
        <p:spPr>
          <a:xfrm>
            <a:off x="285106" y="155847"/>
            <a:ext cx="8489423" cy="830997"/>
          </a:xfrm>
          <a:prstGeom prst="rect">
            <a:avLst/>
          </a:prstGeom>
          <a:noFill/>
        </p:spPr>
        <p:txBody>
          <a:bodyPr wrap="square" rtlCol="0">
            <a:spAutoFit/>
          </a:bodyPr>
          <a:lstStyle/>
          <a:p>
            <a:pPr algn="ctr"/>
            <a:r>
              <a:rPr lang="en-US" sz="4800" dirty="0" smtClean="0"/>
              <a:t>So Its </a:t>
            </a:r>
            <a:r>
              <a:rPr lang="en-US" sz="4800" dirty="0"/>
              <a:t>A</a:t>
            </a:r>
            <a:r>
              <a:rPr lang="en-US" sz="4800" dirty="0" smtClean="0"/>
              <a:t>ll About (RYF) Tradeoffs</a:t>
            </a:r>
          </a:p>
        </p:txBody>
      </p:sp>
      <p:sp>
        <p:nvSpPr>
          <p:cNvPr id="2655234" name="Line 2"/>
          <p:cNvSpPr>
            <a:spLocks noChangeShapeType="1"/>
          </p:cNvSpPr>
          <p:nvPr/>
        </p:nvSpPr>
        <p:spPr bwMode="auto">
          <a:xfrm>
            <a:off x="2960036" y="5320659"/>
            <a:ext cx="3581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2655235" name="Rectangle 3"/>
          <p:cNvSpPr>
            <a:spLocks noChangeArrowheads="1"/>
          </p:cNvSpPr>
          <p:nvPr/>
        </p:nvSpPr>
        <p:spPr bwMode="auto">
          <a:xfrm>
            <a:off x="2950511" y="2479034"/>
            <a:ext cx="3571875" cy="3127375"/>
          </a:xfrm>
          <a:prstGeom prst="rect">
            <a:avLst/>
          </a:prstGeom>
          <a:noFill/>
          <a:ln w="0">
            <a:solidFill>
              <a:srgbClr val="FFFFF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2655236" name="Line 4"/>
          <p:cNvSpPr>
            <a:spLocks noChangeShapeType="1"/>
          </p:cNvSpPr>
          <p:nvPr/>
        </p:nvSpPr>
        <p:spPr bwMode="auto">
          <a:xfrm>
            <a:off x="2950511" y="2479034"/>
            <a:ext cx="3571875"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37" name="Line 5"/>
          <p:cNvSpPr>
            <a:spLocks noChangeShapeType="1"/>
          </p:cNvSpPr>
          <p:nvPr/>
        </p:nvSpPr>
        <p:spPr bwMode="auto">
          <a:xfrm>
            <a:off x="2950511" y="5304784"/>
            <a:ext cx="3571875"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38" name="Line 6"/>
          <p:cNvSpPr>
            <a:spLocks noChangeShapeType="1"/>
          </p:cNvSpPr>
          <p:nvPr/>
        </p:nvSpPr>
        <p:spPr bwMode="auto">
          <a:xfrm flipV="1">
            <a:off x="2950511" y="5263509"/>
            <a:ext cx="1588"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39" name="Line 7"/>
          <p:cNvSpPr>
            <a:spLocks noChangeShapeType="1"/>
          </p:cNvSpPr>
          <p:nvPr/>
        </p:nvSpPr>
        <p:spPr bwMode="auto">
          <a:xfrm>
            <a:off x="2950511" y="2486972"/>
            <a:ext cx="1588"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40" name="Line 8"/>
          <p:cNvSpPr>
            <a:spLocks noChangeShapeType="1"/>
          </p:cNvSpPr>
          <p:nvPr/>
        </p:nvSpPr>
        <p:spPr bwMode="auto">
          <a:xfrm flipV="1">
            <a:off x="3593449" y="5263509"/>
            <a:ext cx="1587"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41" name="Line 9"/>
          <p:cNvSpPr>
            <a:spLocks noChangeShapeType="1"/>
          </p:cNvSpPr>
          <p:nvPr/>
        </p:nvSpPr>
        <p:spPr bwMode="auto">
          <a:xfrm>
            <a:off x="3593449" y="2486972"/>
            <a:ext cx="1587"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42" name="Line 10"/>
          <p:cNvSpPr>
            <a:spLocks noChangeShapeType="1"/>
          </p:cNvSpPr>
          <p:nvPr/>
        </p:nvSpPr>
        <p:spPr bwMode="auto">
          <a:xfrm flipV="1">
            <a:off x="4242736" y="5263509"/>
            <a:ext cx="1588"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43" name="Line 11"/>
          <p:cNvSpPr>
            <a:spLocks noChangeShapeType="1"/>
          </p:cNvSpPr>
          <p:nvPr/>
        </p:nvSpPr>
        <p:spPr bwMode="auto">
          <a:xfrm>
            <a:off x="4242736" y="2486972"/>
            <a:ext cx="1588"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44" name="Line 12"/>
          <p:cNvSpPr>
            <a:spLocks noChangeShapeType="1"/>
          </p:cNvSpPr>
          <p:nvPr/>
        </p:nvSpPr>
        <p:spPr bwMode="auto">
          <a:xfrm flipV="1">
            <a:off x="4893611" y="5263509"/>
            <a:ext cx="1588"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45" name="Line 13"/>
          <p:cNvSpPr>
            <a:spLocks noChangeShapeType="1"/>
          </p:cNvSpPr>
          <p:nvPr/>
        </p:nvSpPr>
        <p:spPr bwMode="auto">
          <a:xfrm>
            <a:off x="4893611" y="2486972"/>
            <a:ext cx="1588"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46" name="Line 14"/>
          <p:cNvSpPr>
            <a:spLocks noChangeShapeType="1"/>
          </p:cNvSpPr>
          <p:nvPr/>
        </p:nvSpPr>
        <p:spPr bwMode="auto">
          <a:xfrm flipV="1">
            <a:off x="5542899" y="5263509"/>
            <a:ext cx="1587"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47" name="Line 15"/>
          <p:cNvSpPr>
            <a:spLocks noChangeShapeType="1"/>
          </p:cNvSpPr>
          <p:nvPr/>
        </p:nvSpPr>
        <p:spPr bwMode="auto">
          <a:xfrm>
            <a:off x="5542899" y="2486972"/>
            <a:ext cx="1587"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48" name="Line 16"/>
          <p:cNvSpPr>
            <a:spLocks noChangeShapeType="1"/>
          </p:cNvSpPr>
          <p:nvPr/>
        </p:nvSpPr>
        <p:spPr bwMode="auto">
          <a:xfrm flipV="1">
            <a:off x="6193774" y="5263509"/>
            <a:ext cx="1587"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49" name="Line 17"/>
          <p:cNvSpPr>
            <a:spLocks noChangeShapeType="1"/>
          </p:cNvSpPr>
          <p:nvPr/>
        </p:nvSpPr>
        <p:spPr bwMode="auto">
          <a:xfrm>
            <a:off x="6193774" y="2486972"/>
            <a:ext cx="1587"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50" name="Line 18"/>
          <p:cNvSpPr>
            <a:spLocks noChangeShapeType="1"/>
          </p:cNvSpPr>
          <p:nvPr/>
        </p:nvSpPr>
        <p:spPr bwMode="auto">
          <a:xfrm>
            <a:off x="2950511" y="5317484"/>
            <a:ext cx="3333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51" name="Line 19"/>
          <p:cNvSpPr>
            <a:spLocks noChangeShapeType="1"/>
          </p:cNvSpPr>
          <p:nvPr/>
        </p:nvSpPr>
        <p:spPr bwMode="auto">
          <a:xfrm flipH="1">
            <a:off x="6481111" y="5317484"/>
            <a:ext cx="41275"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52" name="Line 20"/>
          <p:cNvSpPr>
            <a:spLocks noChangeShapeType="1"/>
          </p:cNvSpPr>
          <p:nvPr/>
        </p:nvSpPr>
        <p:spPr bwMode="auto">
          <a:xfrm>
            <a:off x="2950511" y="4750747"/>
            <a:ext cx="33338"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53" name="Line 21"/>
          <p:cNvSpPr>
            <a:spLocks noChangeShapeType="1"/>
          </p:cNvSpPr>
          <p:nvPr/>
        </p:nvSpPr>
        <p:spPr bwMode="auto">
          <a:xfrm flipH="1">
            <a:off x="6481111" y="4750747"/>
            <a:ext cx="41275"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54" name="Line 22"/>
          <p:cNvSpPr>
            <a:spLocks noChangeShapeType="1"/>
          </p:cNvSpPr>
          <p:nvPr/>
        </p:nvSpPr>
        <p:spPr bwMode="auto">
          <a:xfrm>
            <a:off x="2950511" y="4182422"/>
            <a:ext cx="33338"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55" name="Line 23"/>
          <p:cNvSpPr>
            <a:spLocks noChangeShapeType="1"/>
          </p:cNvSpPr>
          <p:nvPr/>
        </p:nvSpPr>
        <p:spPr bwMode="auto">
          <a:xfrm flipH="1">
            <a:off x="6481111" y="4182422"/>
            <a:ext cx="41275"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56" name="Line 24"/>
          <p:cNvSpPr>
            <a:spLocks noChangeShapeType="1"/>
          </p:cNvSpPr>
          <p:nvPr/>
        </p:nvSpPr>
        <p:spPr bwMode="auto">
          <a:xfrm>
            <a:off x="2950511" y="3614097"/>
            <a:ext cx="33338"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57" name="Line 25"/>
          <p:cNvSpPr>
            <a:spLocks noChangeShapeType="1"/>
          </p:cNvSpPr>
          <p:nvPr/>
        </p:nvSpPr>
        <p:spPr bwMode="auto">
          <a:xfrm flipH="1">
            <a:off x="6481111" y="3614097"/>
            <a:ext cx="41275"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58" name="Line 26"/>
          <p:cNvSpPr>
            <a:spLocks noChangeShapeType="1"/>
          </p:cNvSpPr>
          <p:nvPr/>
        </p:nvSpPr>
        <p:spPr bwMode="auto">
          <a:xfrm>
            <a:off x="2950511" y="3047359"/>
            <a:ext cx="3333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59" name="Line 27"/>
          <p:cNvSpPr>
            <a:spLocks noChangeShapeType="1"/>
          </p:cNvSpPr>
          <p:nvPr/>
        </p:nvSpPr>
        <p:spPr bwMode="auto">
          <a:xfrm flipH="1">
            <a:off x="6481111" y="3047359"/>
            <a:ext cx="41275"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60" name="Line 28"/>
          <p:cNvSpPr>
            <a:spLocks noChangeShapeType="1"/>
          </p:cNvSpPr>
          <p:nvPr/>
        </p:nvSpPr>
        <p:spPr bwMode="auto">
          <a:xfrm>
            <a:off x="2950511" y="2486972"/>
            <a:ext cx="33338"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61" name="Line 29"/>
          <p:cNvSpPr>
            <a:spLocks noChangeShapeType="1"/>
          </p:cNvSpPr>
          <p:nvPr/>
        </p:nvSpPr>
        <p:spPr bwMode="auto">
          <a:xfrm flipH="1">
            <a:off x="6481111" y="2486972"/>
            <a:ext cx="41275"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62" name="Line 30"/>
          <p:cNvSpPr>
            <a:spLocks noChangeShapeType="1"/>
          </p:cNvSpPr>
          <p:nvPr/>
        </p:nvSpPr>
        <p:spPr bwMode="auto">
          <a:xfrm>
            <a:off x="2950511" y="2479034"/>
            <a:ext cx="3571875"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63" name="Freeform 31"/>
          <p:cNvSpPr>
            <a:spLocks/>
          </p:cNvSpPr>
          <p:nvPr/>
        </p:nvSpPr>
        <p:spPr bwMode="auto">
          <a:xfrm>
            <a:off x="2950511" y="2479034"/>
            <a:ext cx="3571875" cy="2860675"/>
          </a:xfrm>
          <a:custGeom>
            <a:avLst/>
            <a:gdLst>
              <a:gd name="T0" fmla="*/ 0 w 434"/>
              <a:gd name="T1" fmla="*/ 380 h 380"/>
              <a:gd name="T2" fmla="*/ 434 w 434"/>
              <a:gd name="T3" fmla="*/ 380 h 380"/>
              <a:gd name="T4" fmla="*/ 434 w 434"/>
              <a:gd name="T5" fmla="*/ 0 h 380"/>
            </a:gdLst>
            <a:ahLst/>
            <a:cxnLst>
              <a:cxn ang="0">
                <a:pos x="T0" y="T1"/>
              </a:cxn>
              <a:cxn ang="0">
                <a:pos x="T2" y="T3"/>
              </a:cxn>
              <a:cxn ang="0">
                <a:pos x="T4" y="T5"/>
              </a:cxn>
            </a:cxnLst>
            <a:rect l="0" t="0" r="r" b="b"/>
            <a:pathLst>
              <a:path w="434" h="380">
                <a:moveTo>
                  <a:pt x="0" y="380"/>
                </a:moveTo>
                <a:lnTo>
                  <a:pt x="434" y="380"/>
                </a:lnTo>
                <a:lnTo>
                  <a:pt x="43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2655264" name="Line 32"/>
          <p:cNvSpPr>
            <a:spLocks noChangeShapeType="1"/>
          </p:cNvSpPr>
          <p:nvPr/>
        </p:nvSpPr>
        <p:spPr bwMode="auto">
          <a:xfrm flipV="1">
            <a:off x="2950511" y="2479034"/>
            <a:ext cx="1588" cy="27844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655266" name="Freeform 34" descr="Wide upward diagonal"/>
          <p:cNvSpPr>
            <a:spLocks/>
          </p:cNvSpPr>
          <p:nvPr/>
        </p:nvSpPr>
        <p:spPr bwMode="auto">
          <a:xfrm>
            <a:off x="3275949" y="2472684"/>
            <a:ext cx="3249612" cy="2584450"/>
          </a:xfrm>
          <a:custGeom>
            <a:avLst/>
            <a:gdLst>
              <a:gd name="T0" fmla="*/ 31 w 2047"/>
              <a:gd name="T1" fmla="*/ 233 h 1628"/>
              <a:gd name="T2" fmla="*/ 62 w 2047"/>
              <a:gd name="T3" fmla="*/ 425 h 1628"/>
              <a:gd name="T4" fmla="*/ 93 w 2047"/>
              <a:gd name="T5" fmla="*/ 576 h 1628"/>
              <a:gd name="T6" fmla="*/ 129 w 2047"/>
              <a:gd name="T7" fmla="*/ 695 h 1628"/>
              <a:gd name="T8" fmla="*/ 160 w 2047"/>
              <a:gd name="T9" fmla="*/ 793 h 1628"/>
              <a:gd name="T10" fmla="*/ 191 w 2047"/>
              <a:gd name="T11" fmla="*/ 871 h 1628"/>
              <a:gd name="T12" fmla="*/ 228 w 2047"/>
              <a:gd name="T13" fmla="*/ 943 h 1628"/>
              <a:gd name="T14" fmla="*/ 259 w 2047"/>
              <a:gd name="T15" fmla="*/ 1000 h 1628"/>
              <a:gd name="T16" fmla="*/ 290 w 2047"/>
              <a:gd name="T17" fmla="*/ 1052 h 1628"/>
              <a:gd name="T18" fmla="*/ 326 w 2047"/>
              <a:gd name="T19" fmla="*/ 1099 h 1628"/>
              <a:gd name="T20" fmla="*/ 357 w 2047"/>
              <a:gd name="T21" fmla="*/ 1140 h 1628"/>
              <a:gd name="T22" fmla="*/ 388 w 2047"/>
              <a:gd name="T23" fmla="*/ 1177 h 1628"/>
              <a:gd name="T24" fmla="*/ 425 w 2047"/>
              <a:gd name="T25" fmla="*/ 1208 h 1628"/>
              <a:gd name="T26" fmla="*/ 456 w 2047"/>
              <a:gd name="T27" fmla="*/ 1234 h 1628"/>
              <a:gd name="T28" fmla="*/ 487 w 2047"/>
              <a:gd name="T29" fmla="*/ 1260 h 1628"/>
              <a:gd name="T30" fmla="*/ 523 w 2047"/>
              <a:gd name="T31" fmla="*/ 1286 h 1628"/>
              <a:gd name="T32" fmla="*/ 554 w 2047"/>
              <a:gd name="T33" fmla="*/ 1306 h 1628"/>
              <a:gd name="T34" fmla="*/ 585 w 2047"/>
              <a:gd name="T35" fmla="*/ 1327 h 1628"/>
              <a:gd name="T36" fmla="*/ 622 w 2047"/>
              <a:gd name="T37" fmla="*/ 1348 h 1628"/>
              <a:gd name="T38" fmla="*/ 653 w 2047"/>
              <a:gd name="T39" fmla="*/ 1363 h 1628"/>
              <a:gd name="T40" fmla="*/ 684 w 2047"/>
              <a:gd name="T41" fmla="*/ 1379 h 1628"/>
              <a:gd name="T42" fmla="*/ 715 w 2047"/>
              <a:gd name="T43" fmla="*/ 1394 h 1628"/>
              <a:gd name="T44" fmla="*/ 751 w 2047"/>
              <a:gd name="T45" fmla="*/ 1405 h 1628"/>
              <a:gd name="T46" fmla="*/ 782 w 2047"/>
              <a:gd name="T47" fmla="*/ 1420 h 1628"/>
              <a:gd name="T48" fmla="*/ 813 w 2047"/>
              <a:gd name="T49" fmla="*/ 1431 h 1628"/>
              <a:gd name="T50" fmla="*/ 850 w 2047"/>
              <a:gd name="T51" fmla="*/ 1441 h 1628"/>
              <a:gd name="T52" fmla="*/ 881 w 2047"/>
              <a:gd name="T53" fmla="*/ 1451 h 1628"/>
              <a:gd name="T54" fmla="*/ 912 w 2047"/>
              <a:gd name="T55" fmla="*/ 1462 h 1628"/>
              <a:gd name="T56" fmla="*/ 948 w 2047"/>
              <a:gd name="T57" fmla="*/ 1472 h 1628"/>
              <a:gd name="T58" fmla="*/ 979 w 2047"/>
              <a:gd name="T59" fmla="*/ 1482 h 1628"/>
              <a:gd name="T60" fmla="*/ 1010 w 2047"/>
              <a:gd name="T61" fmla="*/ 1488 h 1628"/>
              <a:gd name="T62" fmla="*/ 1047 w 2047"/>
              <a:gd name="T63" fmla="*/ 1498 h 1628"/>
              <a:gd name="T64" fmla="*/ 1078 w 2047"/>
              <a:gd name="T65" fmla="*/ 1503 h 1628"/>
              <a:gd name="T66" fmla="*/ 1109 w 2047"/>
              <a:gd name="T67" fmla="*/ 1508 h 1628"/>
              <a:gd name="T68" fmla="*/ 1145 w 2047"/>
              <a:gd name="T69" fmla="*/ 1519 h 1628"/>
              <a:gd name="T70" fmla="*/ 1176 w 2047"/>
              <a:gd name="T71" fmla="*/ 1524 h 1628"/>
              <a:gd name="T72" fmla="*/ 1207 w 2047"/>
              <a:gd name="T73" fmla="*/ 1529 h 1628"/>
              <a:gd name="T74" fmla="*/ 1239 w 2047"/>
              <a:gd name="T75" fmla="*/ 1534 h 1628"/>
              <a:gd name="T76" fmla="*/ 1275 w 2047"/>
              <a:gd name="T77" fmla="*/ 1540 h 1628"/>
              <a:gd name="T78" fmla="*/ 1306 w 2047"/>
              <a:gd name="T79" fmla="*/ 1545 h 1628"/>
              <a:gd name="T80" fmla="*/ 1337 w 2047"/>
              <a:gd name="T81" fmla="*/ 1550 h 1628"/>
              <a:gd name="T82" fmla="*/ 1373 w 2047"/>
              <a:gd name="T83" fmla="*/ 1555 h 1628"/>
              <a:gd name="T84" fmla="*/ 1404 w 2047"/>
              <a:gd name="T85" fmla="*/ 1560 h 1628"/>
              <a:gd name="T86" fmla="*/ 1436 w 2047"/>
              <a:gd name="T87" fmla="*/ 1565 h 1628"/>
              <a:gd name="T88" fmla="*/ 1472 w 2047"/>
              <a:gd name="T89" fmla="*/ 1571 h 1628"/>
              <a:gd name="T90" fmla="*/ 1503 w 2047"/>
              <a:gd name="T91" fmla="*/ 1576 h 1628"/>
              <a:gd name="T92" fmla="*/ 1534 w 2047"/>
              <a:gd name="T93" fmla="*/ 1581 h 1628"/>
              <a:gd name="T94" fmla="*/ 1570 w 2047"/>
              <a:gd name="T95" fmla="*/ 1581 h 1628"/>
              <a:gd name="T96" fmla="*/ 1601 w 2047"/>
              <a:gd name="T97" fmla="*/ 1586 h 1628"/>
              <a:gd name="T98" fmla="*/ 1633 w 2047"/>
              <a:gd name="T99" fmla="*/ 1591 h 1628"/>
              <a:gd name="T100" fmla="*/ 1669 w 2047"/>
              <a:gd name="T101" fmla="*/ 1591 h 1628"/>
              <a:gd name="T102" fmla="*/ 1700 w 2047"/>
              <a:gd name="T103" fmla="*/ 1597 h 1628"/>
              <a:gd name="T104" fmla="*/ 1731 w 2047"/>
              <a:gd name="T105" fmla="*/ 1602 h 1628"/>
              <a:gd name="T106" fmla="*/ 1762 w 2047"/>
              <a:gd name="T107" fmla="*/ 1602 h 1628"/>
              <a:gd name="T108" fmla="*/ 1798 w 2047"/>
              <a:gd name="T109" fmla="*/ 1607 h 1628"/>
              <a:gd name="T110" fmla="*/ 1830 w 2047"/>
              <a:gd name="T111" fmla="*/ 1607 h 1628"/>
              <a:gd name="T112" fmla="*/ 1861 w 2047"/>
              <a:gd name="T113" fmla="*/ 1612 h 1628"/>
              <a:gd name="T114" fmla="*/ 1897 w 2047"/>
              <a:gd name="T115" fmla="*/ 1612 h 1628"/>
              <a:gd name="T116" fmla="*/ 1928 w 2047"/>
              <a:gd name="T117" fmla="*/ 1617 h 1628"/>
              <a:gd name="T118" fmla="*/ 1959 w 2047"/>
              <a:gd name="T119" fmla="*/ 1622 h 1628"/>
              <a:gd name="T120" fmla="*/ 1995 w 2047"/>
              <a:gd name="T121" fmla="*/ 1622 h 1628"/>
              <a:gd name="T122" fmla="*/ 2027 w 2047"/>
              <a:gd name="T123" fmla="*/ 1622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1628">
                <a:moveTo>
                  <a:pt x="0" y="0"/>
                </a:moveTo>
                <a:lnTo>
                  <a:pt x="0" y="21"/>
                </a:lnTo>
                <a:lnTo>
                  <a:pt x="5" y="36"/>
                </a:lnTo>
                <a:lnTo>
                  <a:pt x="5" y="57"/>
                </a:lnTo>
                <a:lnTo>
                  <a:pt x="10" y="73"/>
                </a:lnTo>
                <a:lnTo>
                  <a:pt x="10" y="88"/>
                </a:lnTo>
                <a:lnTo>
                  <a:pt x="10" y="104"/>
                </a:lnTo>
                <a:lnTo>
                  <a:pt x="15" y="119"/>
                </a:lnTo>
                <a:lnTo>
                  <a:pt x="15" y="135"/>
                </a:lnTo>
                <a:lnTo>
                  <a:pt x="20" y="151"/>
                </a:lnTo>
                <a:lnTo>
                  <a:pt x="20" y="166"/>
                </a:lnTo>
                <a:lnTo>
                  <a:pt x="20" y="182"/>
                </a:lnTo>
                <a:lnTo>
                  <a:pt x="26" y="192"/>
                </a:lnTo>
                <a:lnTo>
                  <a:pt x="26" y="208"/>
                </a:lnTo>
                <a:lnTo>
                  <a:pt x="26" y="223"/>
                </a:lnTo>
                <a:lnTo>
                  <a:pt x="31" y="233"/>
                </a:lnTo>
                <a:lnTo>
                  <a:pt x="31" y="249"/>
                </a:lnTo>
                <a:lnTo>
                  <a:pt x="36" y="265"/>
                </a:lnTo>
                <a:lnTo>
                  <a:pt x="36" y="275"/>
                </a:lnTo>
                <a:lnTo>
                  <a:pt x="36" y="290"/>
                </a:lnTo>
                <a:lnTo>
                  <a:pt x="41" y="301"/>
                </a:lnTo>
                <a:lnTo>
                  <a:pt x="41" y="311"/>
                </a:lnTo>
                <a:lnTo>
                  <a:pt x="46" y="327"/>
                </a:lnTo>
                <a:lnTo>
                  <a:pt x="46" y="337"/>
                </a:lnTo>
                <a:lnTo>
                  <a:pt x="46" y="347"/>
                </a:lnTo>
                <a:lnTo>
                  <a:pt x="51" y="358"/>
                </a:lnTo>
                <a:lnTo>
                  <a:pt x="51" y="373"/>
                </a:lnTo>
                <a:lnTo>
                  <a:pt x="57" y="384"/>
                </a:lnTo>
                <a:lnTo>
                  <a:pt x="57" y="394"/>
                </a:lnTo>
                <a:lnTo>
                  <a:pt x="57" y="404"/>
                </a:lnTo>
                <a:lnTo>
                  <a:pt x="62" y="415"/>
                </a:lnTo>
                <a:lnTo>
                  <a:pt x="62" y="425"/>
                </a:lnTo>
                <a:lnTo>
                  <a:pt x="67" y="436"/>
                </a:lnTo>
                <a:lnTo>
                  <a:pt x="67" y="446"/>
                </a:lnTo>
                <a:lnTo>
                  <a:pt x="67" y="456"/>
                </a:lnTo>
                <a:lnTo>
                  <a:pt x="72" y="467"/>
                </a:lnTo>
                <a:lnTo>
                  <a:pt x="72" y="477"/>
                </a:lnTo>
                <a:lnTo>
                  <a:pt x="77" y="487"/>
                </a:lnTo>
                <a:lnTo>
                  <a:pt x="77" y="493"/>
                </a:lnTo>
                <a:lnTo>
                  <a:pt x="77" y="503"/>
                </a:lnTo>
                <a:lnTo>
                  <a:pt x="83" y="513"/>
                </a:lnTo>
                <a:lnTo>
                  <a:pt x="83" y="524"/>
                </a:lnTo>
                <a:lnTo>
                  <a:pt x="88" y="529"/>
                </a:lnTo>
                <a:lnTo>
                  <a:pt x="88" y="539"/>
                </a:lnTo>
                <a:lnTo>
                  <a:pt x="88" y="550"/>
                </a:lnTo>
                <a:lnTo>
                  <a:pt x="93" y="555"/>
                </a:lnTo>
                <a:lnTo>
                  <a:pt x="93" y="565"/>
                </a:lnTo>
                <a:lnTo>
                  <a:pt x="93" y="576"/>
                </a:lnTo>
                <a:lnTo>
                  <a:pt x="98" y="581"/>
                </a:lnTo>
                <a:lnTo>
                  <a:pt x="98" y="591"/>
                </a:lnTo>
                <a:lnTo>
                  <a:pt x="103" y="596"/>
                </a:lnTo>
                <a:lnTo>
                  <a:pt x="103" y="607"/>
                </a:lnTo>
                <a:lnTo>
                  <a:pt x="103" y="612"/>
                </a:lnTo>
                <a:lnTo>
                  <a:pt x="108" y="622"/>
                </a:lnTo>
                <a:lnTo>
                  <a:pt x="108" y="627"/>
                </a:lnTo>
                <a:lnTo>
                  <a:pt x="114" y="638"/>
                </a:lnTo>
                <a:lnTo>
                  <a:pt x="114" y="643"/>
                </a:lnTo>
                <a:lnTo>
                  <a:pt x="114" y="653"/>
                </a:lnTo>
                <a:lnTo>
                  <a:pt x="119" y="658"/>
                </a:lnTo>
                <a:lnTo>
                  <a:pt x="119" y="664"/>
                </a:lnTo>
                <a:lnTo>
                  <a:pt x="124" y="674"/>
                </a:lnTo>
                <a:lnTo>
                  <a:pt x="124" y="679"/>
                </a:lnTo>
                <a:lnTo>
                  <a:pt x="124" y="684"/>
                </a:lnTo>
                <a:lnTo>
                  <a:pt x="129" y="695"/>
                </a:lnTo>
                <a:lnTo>
                  <a:pt x="129" y="700"/>
                </a:lnTo>
                <a:lnTo>
                  <a:pt x="134" y="705"/>
                </a:lnTo>
                <a:lnTo>
                  <a:pt x="134" y="710"/>
                </a:lnTo>
                <a:lnTo>
                  <a:pt x="134" y="721"/>
                </a:lnTo>
                <a:lnTo>
                  <a:pt x="140" y="726"/>
                </a:lnTo>
                <a:lnTo>
                  <a:pt x="140" y="731"/>
                </a:lnTo>
                <a:lnTo>
                  <a:pt x="145" y="736"/>
                </a:lnTo>
                <a:lnTo>
                  <a:pt x="145" y="747"/>
                </a:lnTo>
                <a:lnTo>
                  <a:pt x="145" y="752"/>
                </a:lnTo>
                <a:lnTo>
                  <a:pt x="150" y="757"/>
                </a:lnTo>
                <a:lnTo>
                  <a:pt x="150" y="762"/>
                </a:lnTo>
                <a:lnTo>
                  <a:pt x="155" y="767"/>
                </a:lnTo>
                <a:lnTo>
                  <a:pt x="155" y="772"/>
                </a:lnTo>
                <a:lnTo>
                  <a:pt x="155" y="778"/>
                </a:lnTo>
                <a:lnTo>
                  <a:pt x="160" y="783"/>
                </a:lnTo>
                <a:lnTo>
                  <a:pt x="160" y="793"/>
                </a:lnTo>
                <a:lnTo>
                  <a:pt x="165" y="798"/>
                </a:lnTo>
                <a:lnTo>
                  <a:pt x="165" y="804"/>
                </a:lnTo>
                <a:lnTo>
                  <a:pt x="165" y="809"/>
                </a:lnTo>
                <a:lnTo>
                  <a:pt x="171" y="814"/>
                </a:lnTo>
                <a:lnTo>
                  <a:pt x="171" y="819"/>
                </a:lnTo>
                <a:lnTo>
                  <a:pt x="171" y="824"/>
                </a:lnTo>
                <a:lnTo>
                  <a:pt x="176" y="829"/>
                </a:lnTo>
                <a:lnTo>
                  <a:pt x="176" y="835"/>
                </a:lnTo>
                <a:lnTo>
                  <a:pt x="181" y="840"/>
                </a:lnTo>
                <a:lnTo>
                  <a:pt x="181" y="845"/>
                </a:lnTo>
                <a:lnTo>
                  <a:pt x="181" y="850"/>
                </a:lnTo>
                <a:lnTo>
                  <a:pt x="186" y="855"/>
                </a:lnTo>
                <a:lnTo>
                  <a:pt x="186" y="861"/>
                </a:lnTo>
                <a:lnTo>
                  <a:pt x="191" y="866"/>
                </a:lnTo>
                <a:lnTo>
                  <a:pt x="191" y="866"/>
                </a:lnTo>
                <a:lnTo>
                  <a:pt x="191" y="871"/>
                </a:lnTo>
                <a:lnTo>
                  <a:pt x="197" y="876"/>
                </a:lnTo>
                <a:lnTo>
                  <a:pt x="197" y="881"/>
                </a:lnTo>
                <a:lnTo>
                  <a:pt x="202" y="886"/>
                </a:lnTo>
                <a:lnTo>
                  <a:pt x="202" y="892"/>
                </a:lnTo>
                <a:lnTo>
                  <a:pt x="202" y="897"/>
                </a:lnTo>
                <a:lnTo>
                  <a:pt x="207" y="902"/>
                </a:lnTo>
                <a:lnTo>
                  <a:pt x="207" y="902"/>
                </a:lnTo>
                <a:lnTo>
                  <a:pt x="212" y="907"/>
                </a:lnTo>
                <a:lnTo>
                  <a:pt x="212" y="912"/>
                </a:lnTo>
                <a:lnTo>
                  <a:pt x="212" y="918"/>
                </a:lnTo>
                <a:lnTo>
                  <a:pt x="217" y="923"/>
                </a:lnTo>
                <a:lnTo>
                  <a:pt x="217" y="928"/>
                </a:lnTo>
                <a:lnTo>
                  <a:pt x="223" y="928"/>
                </a:lnTo>
                <a:lnTo>
                  <a:pt x="223" y="933"/>
                </a:lnTo>
                <a:lnTo>
                  <a:pt x="223" y="938"/>
                </a:lnTo>
                <a:lnTo>
                  <a:pt x="228" y="943"/>
                </a:lnTo>
                <a:lnTo>
                  <a:pt x="228" y="949"/>
                </a:lnTo>
                <a:lnTo>
                  <a:pt x="233" y="949"/>
                </a:lnTo>
                <a:lnTo>
                  <a:pt x="233" y="954"/>
                </a:lnTo>
                <a:lnTo>
                  <a:pt x="233" y="959"/>
                </a:lnTo>
                <a:lnTo>
                  <a:pt x="238" y="964"/>
                </a:lnTo>
                <a:lnTo>
                  <a:pt x="238" y="964"/>
                </a:lnTo>
                <a:lnTo>
                  <a:pt x="243" y="969"/>
                </a:lnTo>
                <a:lnTo>
                  <a:pt x="243" y="975"/>
                </a:lnTo>
                <a:lnTo>
                  <a:pt x="243" y="975"/>
                </a:lnTo>
                <a:lnTo>
                  <a:pt x="248" y="980"/>
                </a:lnTo>
                <a:lnTo>
                  <a:pt x="248" y="985"/>
                </a:lnTo>
                <a:lnTo>
                  <a:pt x="248" y="990"/>
                </a:lnTo>
                <a:lnTo>
                  <a:pt x="254" y="990"/>
                </a:lnTo>
                <a:lnTo>
                  <a:pt x="254" y="995"/>
                </a:lnTo>
                <a:lnTo>
                  <a:pt x="259" y="1000"/>
                </a:lnTo>
                <a:lnTo>
                  <a:pt x="259" y="1000"/>
                </a:lnTo>
                <a:lnTo>
                  <a:pt x="259" y="1006"/>
                </a:lnTo>
                <a:lnTo>
                  <a:pt x="264" y="1011"/>
                </a:lnTo>
                <a:lnTo>
                  <a:pt x="264" y="1011"/>
                </a:lnTo>
                <a:lnTo>
                  <a:pt x="269" y="1016"/>
                </a:lnTo>
                <a:lnTo>
                  <a:pt x="269" y="1021"/>
                </a:lnTo>
                <a:lnTo>
                  <a:pt x="269" y="1021"/>
                </a:lnTo>
                <a:lnTo>
                  <a:pt x="274" y="1026"/>
                </a:lnTo>
                <a:lnTo>
                  <a:pt x="274" y="1026"/>
                </a:lnTo>
                <a:lnTo>
                  <a:pt x="280" y="1032"/>
                </a:lnTo>
                <a:lnTo>
                  <a:pt x="280" y="1037"/>
                </a:lnTo>
                <a:lnTo>
                  <a:pt x="280" y="1037"/>
                </a:lnTo>
                <a:lnTo>
                  <a:pt x="285" y="1042"/>
                </a:lnTo>
                <a:lnTo>
                  <a:pt x="285" y="1042"/>
                </a:lnTo>
                <a:lnTo>
                  <a:pt x="290" y="1047"/>
                </a:lnTo>
                <a:lnTo>
                  <a:pt x="290" y="1052"/>
                </a:lnTo>
                <a:lnTo>
                  <a:pt x="290" y="1052"/>
                </a:lnTo>
                <a:lnTo>
                  <a:pt x="295" y="1058"/>
                </a:lnTo>
                <a:lnTo>
                  <a:pt x="295" y="1058"/>
                </a:lnTo>
                <a:lnTo>
                  <a:pt x="300" y="1063"/>
                </a:lnTo>
                <a:lnTo>
                  <a:pt x="300" y="1068"/>
                </a:lnTo>
                <a:lnTo>
                  <a:pt x="300" y="1068"/>
                </a:lnTo>
                <a:lnTo>
                  <a:pt x="305" y="1073"/>
                </a:lnTo>
                <a:lnTo>
                  <a:pt x="305" y="1073"/>
                </a:lnTo>
                <a:lnTo>
                  <a:pt x="311" y="1078"/>
                </a:lnTo>
                <a:lnTo>
                  <a:pt x="311" y="1078"/>
                </a:lnTo>
                <a:lnTo>
                  <a:pt x="311" y="1083"/>
                </a:lnTo>
                <a:lnTo>
                  <a:pt x="316" y="1083"/>
                </a:lnTo>
                <a:lnTo>
                  <a:pt x="316" y="1089"/>
                </a:lnTo>
                <a:lnTo>
                  <a:pt x="321" y="1089"/>
                </a:lnTo>
                <a:lnTo>
                  <a:pt x="321" y="1094"/>
                </a:lnTo>
                <a:lnTo>
                  <a:pt x="321" y="1099"/>
                </a:lnTo>
                <a:lnTo>
                  <a:pt x="326" y="1099"/>
                </a:lnTo>
                <a:lnTo>
                  <a:pt x="326" y="1104"/>
                </a:lnTo>
                <a:lnTo>
                  <a:pt x="326" y="1104"/>
                </a:lnTo>
                <a:lnTo>
                  <a:pt x="331" y="1109"/>
                </a:lnTo>
                <a:lnTo>
                  <a:pt x="331" y="1109"/>
                </a:lnTo>
                <a:lnTo>
                  <a:pt x="337" y="1115"/>
                </a:lnTo>
                <a:lnTo>
                  <a:pt x="337" y="1115"/>
                </a:lnTo>
                <a:lnTo>
                  <a:pt x="337" y="1120"/>
                </a:lnTo>
                <a:lnTo>
                  <a:pt x="342" y="1120"/>
                </a:lnTo>
                <a:lnTo>
                  <a:pt x="342" y="1120"/>
                </a:lnTo>
                <a:lnTo>
                  <a:pt x="347" y="1125"/>
                </a:lnTo>
                <a:lnTo>
                  <a:pt x="347" y="1125"/>
                </a:lnTo>
                <a:lnTo>
                  <a:pt x="347" y="1130"/>
                </a:lnTo>
                <a:lnTo>
                  <a:pt x="352" y="1130"/>
                </a:lnTo>
                <a:lnTo>
                  <a:pt x="352" y="1135"/>
                </a:lnTo>
                <a:lnTo>
                  <a:pt x="357" y="1135"/>
                </a:lnTo>
                <a:lnTo>
                  <a:pt x="357" y="1140"/>
                </a:lnTo>
                <a:lnTo>
                  <a:pt x="357" y="1140"/>
                </a:lnTo>
                <a:lnTo>
                  <a:pt x="362" y="1146"/>
                </a:lnTo>
                <a:lnTo>
                  <a:pt x="362" y="1146"/>
                </a:lnTo>
                <a:lnTo>
                  <a:pt x="368" y="1151"/>
                </a:lnTo>
                <a:lnTo>
                  <a:pt x="368" y="1151"/>
                </a:lnTo>
                <a:lnTo>
                  <a:pt x="368" y="1151"/>
                </a:lnTo>
                <a:lnTo>
                  <a:pt x="373" y="1156"/>
                </a:lnTo>
                <a:lnTo>
                  <a:pt x="373" y="1156"/>
                </a:lnTo>
                <a:lnTo>
                  <a:pt x="378" y="1161"/>
                </a:lnTo>
                <a:lnTo>
                  <a:pt x="378" y="1161"/>
                </a:lnTo>
                <a:lnTo>
                  <a:pt x="378" y="1166"/>
                </a:lnTo>
                <a:lnTo>
                  <a:pt x="383" y="1166"/>
                </a:lnTo>
                <a:lnTo>
                  <a:pt x="383" y="1166"/>
                </a:lnTo>
                <a:lnTo>
                  <a:pt x="388" y="1172"/>
                </a:lnTo>
                <a:lnTo>
                  <a:pt x="388" y="1172"/>
                </a:lnTo>
                <a:lnTo>
                  <a:pt x="388" y="1177"/>
                </a:lnTo>
                <a:lnTo>
                  <a:pt x="394" y="1177"/>
                </a:lnTo>
                <a:lnTo>
                  <a:pt x="394" y="1177"/>
                </a:lnTo>
                <a:lnTo>
                  <a:pt x="394" y="1182"/>
                </a:lnTo>
                <a:lnTo>
                  <a:pt x="399" y="1182"/>
                </a:lnTo>
                <a:lnTo>
                  <a:pt x="399" y="1187"/>
                </a:lnTo>
                <a:lnTo>
                  <a:pt x="404" y="1187"/>
                </a:lnTo>
                <a:lnTo>
                  <a:pt x="404" y="1187"/>
                </a:lnTo>
                <a:lnTo>
                  <a:pt x="404" y="1192"/>
                </a:lnTo>
                <a:lnTo>
                  <a:pt x="409" y="1192"/>
                </a:lnTo>
                <a:lnTo>
                  <a:pt x="409" y="1197"/>
                </a:lnTo>
                <a:lnTo>
                  <a:pt x="414" y="1197"/>
                </a:lnTo>
                <a:lnTo>
                  <a:pt x="414" y="1197"/>
                </a:lnTo>
                <a:lnTo>
                  <a:pt x="414" y="1203"/>
                </a:lnTo>
                <a:lnTo>
                  <a:pt x="419" y="1203"/>
                </a:lnTo>
                <a:lnTo>
                  <a:pt x="419" y="1203"/>
                </a:lnTo>
                <a:lnTo>
                  <a:pt x="425" y="1208"/>
                </a:lnTo>
                <a:lnTo>
                  <a:pt x="425" y="1208"/>
                </a:lnTo>
                <a:lnTo>
                  <a:pt x="425" y="1213"/>
                </a:lnTo>
                <a:lnTo>
                  <a:pt x="430" y="1213"/>
                </a:lnTo>
                <a:lnTo>
                  <a:pt x="430" y="1213"/>
                </a:lnTo>
                <a:lnTo>
                  <a:pt x="435" y="1218"/>
                </a:lnTo>
                <a:lnTo>
                  <a:pt x="435" y="1218"/>
                </a:lnTo>
                <a:lnTo>
                  <a:pt x="435" y="1218"/>
                </a:lnTo>
                <a:lnTo>
                  <a:pt x="440" y="1223"/>
                </a:lnTo>
                <a:lnTo>
                  <a:pt x="440" y="1223"/>
                </a:lnTo>
                <a:lnTo>
                  <a:pt x="445" y="1223"/>
                </a:lnTo>
                <a:lnTo>
                  <a:pt x="445" y="1229"/>
                </a:lnTo>
                <a:lnTo>
                  <a:pt x="445" y="1229"/>
                </a:lnTo>
                <a:lnTo>
                  <a:pt x="451" y="1229"/>
                </a:lnTo>
                <a:lnTo>
                  <a:pt x="451" y="1234"/>
                </a:lnTo>
                <a:lnTo>
                  <a:pt x="456" y="1234"/>
                </a:lnTo>
                <a:lnTo>
                  <a:pt x="456" y="1234"/>
                </a:lnTo>
                <a:lnTo>
                  <a:pt x="456" y="1239"/>
                </a:lnTo>
                <a:lnTo>
                  <a:pt x="461" y="1239"/>
                </a:lnTo>
                <a:lnTo>
                  <a:pt x="461" y="1239"/>
                </a:lnTo>
                <a:lnTo>
                  <a:pt x="466" y="1244"/>
                </a:lnTo>
                <a:lnTo>
                  <a:pt x="466" y="1244"/>
                </a:lnTo>
                <a:lnTo>
                  <a:pt x="466" y="1244"/>
                </a:lnTo>
                <a:lnTo>
                  <a:pt x="471" y="1249"/>
                </a:lnTo>
                <a:lnTo>
                  <a:pt x="471" y="1249"/>
                </a:lnTo>
                <a:lnTo>
                  <a:pt x="471" y="1249"/>
                </a:lnTo>
                <a:lnTo>
                  <a:pt x="477" y="1254"/>
                </a:lnTo>
                <a:lnTo>
                  <a:pt x="477" y="1254"/>
                </a:lnTo>
                <a:lnTo>
                  <a:pt x="482" y="1254"/>
                </a:lnTo>
                <a:lnTo>
                  <a:pt x="482" y="1260"/>
                </a:lnTo>
                <a:lnTo>
                  <a:pt x="482" y="1260"/>
                </a:lnTo>
                <a:lnTo>
                  <a:pt x="487" y="1260"/>
                </a:lnTo>
                <a:lnTo>
                  <a:pt x="487" y="1260"/>
                </a:lnTo>
                <a:lnTo>
                  <a:pt x="492" y="1265"/>
                </a:lnTo>
                <a:lnTo>
                  <a:pt x="492" y="1265"/>
                </a:lnTo>
                <a:lnTo>
                  <a:pt x="492" y="1265"/>
                </a:lnTo>
                <a:lnTo>
                  <a:pt x="497" y="1270"/>
                </a:lnTo>
                <a:lnTo>
                  <a:pt x="497" y="1270"/>
                </a:lnTo>
                <a:lnTo>
                  <a:pt x="502" y="1270"/>
                </a:lnTo>
                <a:lnTo>
                  <a:pt x="502" y="1270"/>
                </a:lnTo>
                <a:lnTo>
                  <a:pt x="502" y="1275"/>
                </a:lnTo>
                <a:lnTo>
                  <a:pt x="508" y="1275"/>
                </a:lnTo>
                <a:lnTo>
                  <a:pt x="508" y="1275"/>
                </a:lnTo>
                <a:lnTo>
                  <a:pt x="513" y="1280"/>
                </a:lnTo>
                <a:lnTo>
                  <a:pt x="513" y="1280"/>
                </a:lnTo>
                <a:lnTo>
                  <a:pt x="513" y="1280"/>
                </a:lnTo>
                <a:lnTo>
                  <a:pt x="518" y="1280"/>
                </a:lnTo>
                <a:lnTo>
                  <a:pt x="518" y="1286"/>
                </a:lnTo>
                <a:lnTo>
                  <a:pt x="523" y="1286"/>
                </a:lnTo>
                <a:lnTo>
                  <a:pt x="523" y="1286"/>
                </a:lnTo>
                <a:lnTo>
                  <a:pt x="523" y="1291"/>
                </a:lnTo>
                <a:lnTo>
                  <a:pt x="528" y="1291"/>
                </a:lnTo>
                <a:lnTo>
                  <a:pt x="528" y="1291"/>
                </a:lnTo>
                <a:lnTo>
                  <a:pt x="534" y="1291"/>
                </a:lnTo>
                <a:lnTo>
                  <a:pt x="534" y="1296"/>
                </a:lnTo>
                <a:lnTo>
                  <a:pt x="534" y="1296"/>
                </a:lnTo>
                <a:lnTo>
                  <a:pt x="539" y="1296"/>
                </a:lnTo>
                <a:lnTo>
                  <a:pt x="539" y="1296"/>
                </a:lnTo>
                <a:lnTo>
                  <a:pt x="544" y="1301"/>
                </a:lnTo>
                <a:lnTo>
                  <a:pt x="544" y="1301"/>
                </a:lnTo>
                <a:lnTo>
                  <a:pt x="544" y="1301"/>
                </a:lnTo>
                <a:lnTo>
                  <a:pt x="549" y="1301"/>
                </a:lnTo>
                <a:lnTo>
                  <a:pt x="549" y="1306"/>
                </a:lnTo>
                <a:lnTo>
                  <a:pt x="549" y="1306"/>
                </a:lnTo>
                <a:lnTo>
                  <a:pt x="554" y="1306"/>
                </a:lnTo>
                <a:lnTo>
                  <a:pt x="554" y="1306"/>
                </a:lnTo>
                <a:lnTo>
                  <a:pt x="559" y="1311"/>
                </a:lnTo>
                <a:lnTo>
                  <a:pt x="559" y="1311"/>
                </a:lnTo>
                <a:lnTo>
                  <a:pt x="559" y="1311"/>
                </a:lnTo>
                <a:lnTo>
                  <a:pt x="565" y="1311"/>
                </a:lnTo>
                <a:lnTo>
                  <a:pt x="565" y="1317"/>
                </a:lnTo>
                <a:lnTo>
                  <a:pt x="570" y="1317"/>
                </a:lnTo>
                <a:lnTo>
                  <a:pt x="570" y="1317"/>
                </a:lnTo>
                <a:lnTo>
                  <a:pt x="570" y="1317"/>
                </a:lnTo>
                <a:lnTo>
                  <a:pt x="575" y="1322"/>
                </a:lnTo>
                <a:lnTo>
                  <a:pt x="575" y="1322"/>
                </a:lnTo>
                <a:lnTo>
                  <a:pt x="580" y="1322"/>
                </a:lnTo>
                <a:lnTo>
                  <a:pt x="580" y="1322"/>
                </a:lnTo>
                <a:lnTo>
                  <a:pt x="580" y="1327"/>
                </a:lnTo>
                <a:lnTo>
                  <a:pt x="585" y="1327"/>
                </a:lnTo>
                <a:lnTo>
                  <a:pt x="585" y="1327"/>
                </a:lnTo>
                <a:lnTo>
                  <a:pt x="591" y="1327"/>
                </a:lnTo>
                <a:lnTo>
                  <a:pt x="591" y="1327"/>
                </a:lnTo>
                <a:lnTo>
                  <a:pt x="591" y="1332"/>
                </a:lnTo>
                <a:lnTo>
                  <a:pt x="596" y="1332"/>
                </a:lnTo>
                <a:lnTo>
                  <a:pt x="596" y="1332"/>
                </a:lnTo>
                <a:lnTo>
                  <a:pt x="601" y="1332"/>
                </a:lnTo>
                <a:lnTo>
                  <a:pt x="601" y="1337"/>
                </a:lnTo>
                <a:lnTo>
                  <a:pt x="601" y="1337"/>
                </a:lnTo>
                <a:lnTo>
                  <a:pt x="606" y="1337"/>
                </a:lnTo>
                <a:lnTo>
                  <a:pt x="606" y="1337"/>
                </a:lnTo>
                <a:lnTo>
                  <a:pt x="611" y="1337"/>
                </a:lnTo>
                <a:lnTo>
                  <a:pt x="611" y="1343"/>
                </a:lnTo>
                <a:lnTo>
                  <a:pt x="611" y="1343"/>
                </a:lnTo>
                <a:lnTo>
                  <a:pt x="616" y="1343"/>
                </a:lnTo>
                <a:lnTo>
                  <a:pt x="616" y="1343"/>
                </a:lnTo>
                <a:lnTo>
                  <a:pt x="622" y="1348"/>
                </a:lnTo>
                <a:lnTo>
                  <a:pt x="622" y="1348"/>
                </a:lnTo>
                <a:lnTo>
                  <a:pt x="622" y="1348"/>
                </a:lnTo>
                <a:lnTo>
                  <a:pt x="627" y="1348"/>
                </a:lnTo>
                <a:lnTo>
                  <a:pt x="627" y="1348"/>
                </a:lnTo>
                <a:lnTo>
                  <a:pt x="627" y="1353"/>
                </a:lnTo>
                <a:lnTo>
                  <a:pt x="632" y="1353"/>
                </a:lnTo>
                <a:lnTo>
                  <a:pt x="632" y="1353"/>
                </a:lnTo>
                <a:lnTo>
                  <a:pt x="637" y="1353"/>
                </a:lnTo>
                <a:lnTo>
                  <a:pt x="637" y="1353"/>
                </a:lnTo>
                <a:lnTo>
                  <a:pt x="637" y="1358"/>
                </a:lnTo>
                <a:lnTo>
                  <a:pt x="642" y="1358"/>
                </a:lnTo>
                <a:lnTo>
                  <a:pt x="642" y="1358"/>
                </a:lnTo>
                <a:lnTo>
                  <a:pt x="648" y="1358"/>
                </a:lnTo>
                <a:lnTo>
                  <a:pt x="648" y="1358"/>
                </a:lnTo>
                <a:lnTo>
                  <a:pt x="648" y="1363"/>
                </a:lnTo>
                <a:lnTo>
                  <a:pt x="653" y="1363"/>
                </a:lnTo>
                <a:lnTo>
                  <a:pt x="653" y="1363"/>
                </a:lnTo>
                <a:lnTo>
                  <a:pt x="658" y="1363"/>
                </a:lnTo>
                <a:lnTo>
                  <a:pt x="658" y="1363"/>
                </a:lnTo>
                <a:lnTo>
                  <a:pt x="658" y="1368"/>
                </a:lnTo>
                <a:lnTo>
                  <a:pt x="663" y="1368"/>
                </a:lnTo>
                <a:lnTo>
                  <a:pt x="663" y="1368"/>
                </a:lnTo>
                <a:lnTo>
                  <a:pt x="668" y="1368"/>
                </a:lnTo>
                <a:lnTo>
                  <a:pt x="668" y="1368"/>
                </a:lnTo>
                <a:lnTo>
                  <a:pt x="668" y="1374"/>
                </a:lnTo>
                <a:lnTo>
                  <a:pt x="674" y="1374"/>
                </a:lnTo>
                <a:lnTo>
                  <a:pt x="674" y="1374"/>
                </a:lnTo>
                <a:lnTo>
                  <a:pt x="679" y="1374"/>
                </a:lnTo>
                <a:lnTo>
                  <a:pt x="679" y="1374"/>
                </a:lnTo>
                <a:lnTo>
                  <a:pt x="679" y="1374"/>
                </a:lnTo>
                <a:lnTo>
                  <a:pt x="684" y="1379"/>
                </a:lnTo>
                <a:lnTo>
                  <a:pt x="684" y="1379"/>
                </a:lnTo>
                <a:lnTo>
                  <a:pt x="689" y="1379"/>
                </a:lnTo>
                <a:lnTo>
                  <a:pt x="689" y="1379"/>
                </a:lnTo>
                <a:lnTo>
                  <a:pt x="689" y="1379"/>
                </a:lnTo>
                <a:lnTo>
                  <a:pt x="694" y="1384"/>
                </a:lnTo>
                <a:lnTo>
                  <a:pt x="694" y="1384"/>
                </a:lnTo>
                <a:lnTo>
                  <a:pt x="694" y="1384"/>
                </a:lnTo>
                <a:lnTo>
                  <a:pt x="699" y="1384"/>
                </a:lnTo>
                <a:lnTo>
                  <a:pt x="699" y="1384"/>
                </a:lnTo>
                <a:lnTo>
                  <a:pt x="705" y="1384"/>
                </a:lnTo>
                <a:lnTo>
                  <a:pt x="705" y="1389"/>
                </a:lnTo>
                <a:lnTo>
                  <a:pt x="705" y="1389"/>
                </a:lnTo>
                <a:lnTo>
                  <a:pt x="710" y="1389"/>
                </a:lnTo>
                <a:lnTo>
                  <a:pt x="710" y="1389"/>
                </a:lnTo>
                <a:lnTo>
                  <a:pt x="715" y="1389"/>
                </a:lnTo>
                <a:lnTo>
                  <a:pt x="715" y="1389"/>
                </a:lnTo>
                <a:lnTo>
                  <a:pt x="715" y="1394"/>
                </a:lnTo>
                <a:lnTo>
                  <a:pt x="720" y="1394"/>
                </a:lnTo>
                <a:lnTo>
                  <a:pt x="720" y="1394"/>
                </a:lnTo>
                <a:lnTo>
                  <a:pt x="725" y="1394"/>
                </a:lnTo>
                <a:lnTo>
                  <a:pt x="725" y="1394"/>
                </a:lnTo>
                <a:lnTo>
                  <a:pt x="725" y="1394"/>
                </a:lnTo>
                <a:lnTo>
                  <a:pt x="731" y="1400"/>
                </a:lnTo>
                <a:lnTo>
                  <a:pt x="731" y="1400"/>
                </a:lnTo>
                <a:lnTo>
                  <a:pt x="736" y="1400"/>
                </a:lnTo>
                <a:lnTo>
                  <a:pt x="736" y="1400"/>
                </a:lnTo>
                <a:lnTo>
                  <a:pt x="736" y="1400"/>
                </a:lnTo>
                <a:lnTo>
                  <a:pt x="741" y="1400"/>
                </a:lnTo>
                <a:lnTo>
                  <a:pt x="741" y="1405"/>
                </a:lnTo>
                <a:lnTo>
                  <a:pt x="746" y="1405"/>
                </a:lnTo>
                <a:lnTo>
                  <a:pt x="746" y="1405"/>
                </a:lnTo>
                <a:lnTo>
                  <a:pt x="746" y="1405"/>
                </a:lnTo>
                <a:lnTo>
                  <a:pt x="751" y="1405"/>
                </a:lnTo>
                <a:lnTo>
                  <a:pt x="751" y="1405"/>
                </a:lnTo>
                <a:lnTo>
                  <a:pt x="756" y="1410"/>
                </a:lnTo>
                <a:lnTo>
                  <a:pt x="756" y="1410"/>
                </a:lnTo>
                <a:lnTo>
                  <a:pt x="756" y="1410"/>
                </a:lnTo>
                <a:lnTo>
                  <a:pt x="762" y="1410"/>
                </a:lnTo>
                <a:lnTo>
                  <a:pt x="762" y="1410"/>
                </a:lnTo>
                <a:lnTo>
                  <a:pt x="767" y="1410"/>
                </a:lnTo>
                <a:lnTo>
                  <a:pt x="767" y="1415"/>
                </a:lnTo>
                <a:lnTo>
                  <a:pt x="767" y="1415"/>
                </a:lnTo>
                <a:lnTo>
                  <a:pt x="772" y="1415"/>
                </a:lnTo>
                <a:lnTo>
                  <a:pt x="772" y="1415"/>
                </a:lnTo>
                <a:lnTo>
                  <a:pt x="772" y="1415"/>
                </a:lnTo>
                <a:lnTo>
                  <a:pt x="777" y="1415"/>
                </a:lnTo>
                <a:lnTo>
                  <a:pt x="777" y="1415"/>
                </a:lnTo>
                <a:lnTo>
                  <a:pt x="782" y="1420"/>
                </a:lnTo>
                <a:lnTo>
                  <a:pt x="782" y="1420"/>
                </a:lnTo>
                <a:lnTo>
                  <a:pt x="782" y="1420"/>
                </a:lnTo>
                <a:lnTo>
                  <a:pt x="788" y="1420"/>
                </a:lnTo>
                <a:lnTo>
                  <a:pt x="788" y="1420"/>
                </a:lnTo>
                <a:lnTo>
                  <a:pt x="793" y="1420"/>
                </a:lnTo>
                <a:lnTo>
                  <a:pt x="793" y="1420"/>
                </a:lnTo>
                <a:lnTo>
                  <a:pt x="793" y="1425"/>
                </a:lnTo>
                <a:lnTo>
                  <a:pt x="798" y="1425"/>
                </a:lnTo>
                <a:lnTo>
                  <a:pt x="798" y="1425"/>
                </a:lnTo>
                <a:lnTo>
                  <a:pt x="803" y="1425"/>
                </a:lnTo>
                <a:lnTo>
                  <a:pt x="803" y="1425"/>
                </a:lnTo>
                <a:lnTo>
                  <a:pt x="803" y="1425"/>
                </a:lnTo>
                <a:lnTo>
                  <a:pt x="808" y="1425"/>
                </a:lnTo>
                <a:lnTo>
                  <a:pt x="808" y="1431"/>
                </a:lnTo>
                <a:lnTo>
                  <a:pt x="813" y="1431"/>
                </a:lnTo>
                <a:lnTo>
                  <a:pt x="813" y="1431"/>
                </a:lnTo>
                <a:lnTo>
                  <a:pt x="813" y="1431"/>
                </a:lnTo>
                <a:lnTo>
                  <a:pt x="819" y="1431"/>
                </a:lnTo>
                <a:lnTo>
                  <a:pt x="819" y="1431"/>
                </a:lnTo>
                <a:lnTo>
                  <a:pt x="824" y="1431"/>
                </a:lnTo>
                <a:lnTo>
                  <a:pt x="824" y="1436"/>
                </a:lnTo>
                <a:lnTo>
                  <a:pt x="824" y="1436"/>
                </a:lnTo>
                <a:lnTo>
                  <a:pt x="829" y="1436"/>
                </a:lnTo>
                <a:lnTo>
                  <a:pt x="829" y="1436"/>
                </a:lnTo>
                <a:lnTo>
                  <a:pt x="834" y="1436"/>
                </a:lnTo>
                <a:lnTo>
                  <a:pt x="834" y="1436"/>
                </a:lnTo>
                <a:lnTo>
                  <a:pt x="834" y="1436"/>
                </a:lnTo>
                <a:lnTo>
                  <a:pt x="839" y="1436"/>
                </a:lnTo>
                <a:lnTo>
                  <a:pt x="839" y="1441"/>
                </a:lnTo>
                <a:lnTo>
                  <a:pt x="845" y="1441"/>
                </a:lnTo>
                <a:lnTo>
                  <a:pt x="845" y="1441"/>
                </a:lnTo>
                <a:lnTo>
                  <a:pt x="845" y="1441"/>
                </a:lnTo>
                <a:lnTo>
                  <a:pt x="850" y="1441"/>
                </a:lnTo>
                <a:lnTo>
                  <a:pt x="850" y="1441"/>
                </a:lnTo>
                <a:lnTo>
                  <a:pt x="850" y="1441"/>
                </a:lnTo>
                <a:lnTo>
                  <a:pt x="855" y="1446"/>
                </a:lnTo>
                <a:lnTo>
                  <a:pt x="855" y="1446"/>
                </a:lnTo>
                <a:lnTo>
                  <a:pt x="860" y="1446"/>
                </a:lnTo>
                <a:lnTo>
                  <a:pt x="860" y="1446"/>
                </a:lnTo>
                <a:lnTo>
                  <a:pt x="860" y="1446"/>
                </a:lnTo>
                <a:lnTo>
                  <a:pt x="865" y="1446"/>
                </a:lnTo>
                <a:lnTo>
                  <a:pt x="865" y="1446"/>
                </a:lnTo>
                <a:lnTo>
                  <a:pt x="871" y="1446"/>
                </a:lnTo>
                <a:lnTo>
                  <a:pt x="871" y="1451"/>
                </a:lnTo>
                <a:lnTo>
                  <a:pt x="871" y="1451"/>
                </a:lnTo>
                <a:lnTo>
                  <a:pt x="876" y="1451"/>
                </a:lnTo>
                <a:lnTo>
                  <a:pt x="876" y="1451"/>
                </a:lnTo>
                <a:lnTo>
                  <a:pt x="881" y="1451"/>
                </a:lnTo>
                <a:lnTo>
                  <a:pt x="881" y="1451"/>
                </a:lnTo>
                <a:lnTo>
                  <a:pt x="881" y="1451"/>
                </a:lnTo>
                <a:lnTo>
                  <a:pt x="886" y="1451"/>
                </a:lnTo>
                <a:lnTo>
                  <a:pt x="886" y="1457"/>
                </a:lnTo>
                <a:lnTo>
                  <a:pt x="891" y="1457"/>
                </a:lnTo>
                <a:lnTo>
                  <a:pt x="891" y="1457"/>
                </a:lnTo>
                <a:lnTo>
                  <a:pt x="891" y="1457"/>
                </a:lnTo>
                <a:lnTo>
                  <a:pt x="896" y="1457"/>
                </a:lnTo>
                <a:lnTo>
                  <a:pt x="896" y="1457"/>
                </a:lnTo>
                <a:lnTo>
                  <a:pt x="902" y="1457"/>
                </a:lnTo>
                <a:lnTo>
                  <a:pt x="902" y="1457"/>
                </a:lnTo>
                <a:lnTo>
                  <a:pt x="902" y="1457"/>
                </a:lnTo>
                <a:lnTo>
                  <a:pt x="907" y="1462"/>
                </a:lnTo>
                <a:lnTo>
                  <a:pt x="907" y="1462"/>
                </a:lnTo>
                <a:lnTo>
                  <a:pt x="912" y="1462"/>
                </a:lnTo>
                <a:lnTo>
                  <a:pt x="912" y="1462"/>
                </a:lnTo>
                <a:lnTo>
                  <a:pt x="912" y="1462"/>
                </a:lnTo>
                <a:lnTo>
                  <a:pt x="917" y="1462"/>
                </a:lnTo>
                <a:lnTo>
                  <a:pt x="917" y="1462"/>
                </a:lnTo>
                <a:lnTo>
                  <a:pt x="922" y="1462"/>
                </a:lnTo>
                <a:lnTo>
                  <a:pt x="922" y="1467"/>
                </a:lnTo>
                <a:lnTo>
                  <a:pt x="922" y="1467"/>
                </a:lnTo>
                <a:lnTo>
                  <a:pt x="928" y="1467"/>
                </a:lnTo>
                <a:lnTo>
                  <a:pt x="928" y="1467"/>
                </a:lnTo>
                <a:lnTo>
                  <a:pt x="928" y="1467"/>
                </a:lnTo>
                <a:lnTo>
                  <a:pt x="933" y="1467"/>
                </a:lnTo>
                <a:lnTo>
                  <a:pt x="933" y="1467"/>
                </a:lnTo>
                <a:lnTo>
                  <a:pt x="938" y="1467"/>
                </a:lnTo>
                <a:lnTo>
                  <a:pt x="938" y="1467"/>
                </a:lnTo>
                <a:lnTo>
                  <a:pt x="938" y="1472"/>
                </a:lnTo>
                <a:lnTo>
                  <a:pt x="943" y="1472"/>
                </a:lnTo>
                <a:lnTo>
                  <a:pt x="943" y="1472"/>
                </a:lnTo>
                <a:lnTo>
                  <a:pt x="948" y="1472"/>
                </a:lnTo>
                <a:lnTo>
                  <a:pt x="948" y="1472"/>
                </a:lnTo>
                <a:lnTo>
                  <a:pt x="948" y="1472"/>
                </a:lnTo>
                <a:lnTo>
                  <a:pt x="953" y="1472"/>
                </a:lnTo>
                <a:lnTo>
                  <a:pt x="953" y="1472"/>
                </a:lnTo>
                <a:lnTo>
                  <a:pt x="959" y="1472"/>
                </a:lnTo>
                <a:lnTo>
                  <a:pt x="959" y="1472"/>
                </a:lnTo>
                <a:lnTo>
                  <a:pt x="959" y="1477"/>
                </a:lnTo>
                <a:lnTo>
                  <a:pt x="964" y="1477"/>
                </a:lnTo>
                <a:lnTo>
                  <a:pt x="964" y="1477"/>
                </a:lnTo>
                <a:lnTo>
                  <a:pt x="969" y="1477"/>
                </a:lnTo>
                <a:lnTo>
                  <a:pt x="969" y="1477"/>
                </a:lnTo>
                <a:lnTo>
                  <a:pt x="969" y="1477"/>
                </a:lnTo>
                <a:lnTo>
                  <a:pt x="974" y="1477"/>
                </a:lnTo>
                <a:lnTo>
                  <a:pt x="974" y="1477"/>
                </a:lnTo>
                <a:lnTo>
                  <a:pt x="979" y="1477"/>
                </a:lnTo>
                <a:lnTo>
                  <a:pt x="979" y="1482"/>
                </a:lnTo>
                <a:lnTo>
                  <a:pt x="979" y="1482"/>
                </a:lnTo>
                <a:lnTo>
                  <a:pt x="985" y="1482"/>
                </a:lnTo>
                <a:lnTo>
                  <a:pt x="985" y="1482"/>
                </a:lnTo>
                <a:lnTo>
                  <a:pt x="990" y="1482"/>
                </a:lnTo>
                <a:lnTo>
                  <a:pt x="990" y="1482"/>
                </a:lnTo>
                <a:lnTo>
                  <a:pt x="990" y="1482"/>
                </a:lnTo>
                <a:lnTo>
                  <a:pt x="995" y="1482"/>
                </a:lnTo>
                <a:lnTo>
                  <a:pt x="995" y="1482"/>
                </a:lnTo>
                <a:lnTo>
                  <a:pt x="995" y="1482"/>
                </a:lnTo>
                <a:lnTo>
                  <a:pt x="1000" y="1488"/>
                </a:lnTo>
                <a:lnTo>
                  <a:pt x="1000" y="1488"/>
                </a:lnTo>
                <a:lnTo>
                  <a:pt x="1005" y="1488"/>
                </a:lnTo>
                <a:lnTo>
                  <a:pt x="1005" y="1488"/>
                </a:lnTo>
                <a:lnTo>
                  <a:pt x="1005" y="1488"/>
                </a:lnTo>
                <a:lnTo>
                  <a:pt x="1010" y="1488"/>
                </a:lnTo>
                <a:lnTo>
                  <a:pt x="1010" y="1488"/>
                </a:lnTo>
                <a:lnTo>
                  <a:pt x="1016" y="1488"/>
                </a:lnTo>
                <a:lnTo>
                  <a:pt x="1016" y="1488"/>
                </a:lnTo>
                <a:lnTo>
                  <a:pt x="1016" y="1488"/>
                </a:lnTo>
                <a:lnTo>
                  <a:pt x="1021" y="1493"/>
                </a:lnTo>
                <a:lnTo>
                  <a:pt x="1021" y="1493"/>
                </a:lnTo>
                <a:lnTo>
                  <a:pt x="1026" y="1493"/>
                </a:lnTo>
                <a:lnTo>
                  <a:pt x="1026" y="1493"/>
                </a:lnTo>
                <a:lnTo>
                  <a:pt x="1026" y="1493"/>
                </a:lnTo>
                <a:lnTo>
                  <a:pt x="1031" y="1493"/>
                </a:lnTo>
                <a:lnTo>
                  <a:pt x="1031" y="1493"/>
                </a:lnTo>
                <a:lnTo>
                  <a:pt x="1036" y="1493"/>
                </a:lnTo>
                <a:lnTo>
                  <a:pt x="1036" y="1493"/>
                </a:lnTo>
                <a:lnTo>
                  <a:pt x="1036" y="1493"/>
                </a:lnTo>
                <a:lnTo>
                  <a:pt x="1042" y="1493"/>
                </a:lnTo>
                <a:lnTo>
                  <a:pt x="1042" y="1498"/>
                </a:lnTo>
                <a:lnTo>
                  <a:pt x="1047" y="1498"/>
                </a:lnTo>
                <a:lnTo>
                  <a:pt x="1047" y="1498"/>
                </a:lnTo>
                <a:lnTo>
                  <a:pt x="1047" y="1498"/>
                </a:lnTo>
                <a:lnTo>
                  <a:pt x="1052" y="1498"/>
                </a:lnTo>
                <a:lnTo>
                  <a:pt x="1052" y="1498"/>
                </a:lnTo>
                <a:lnTo>
                  <a:pt x="1057" y="1498"/>
                </a:lnTo>
                <a:lnTo>
                  <a:pt x="1057" y="1498"/>
                </a:lnTo>
                <a:lnTo>
                  <a:pt x="1057" y="1498"/>
                </a:lnTo>
                <a:lnTo>
                  <a:pt x="1062" y="1498"/>
                </a:lnTo>
                <a:lnTo>
                  <a:pt x="1062" y="1498"/>
                </a:lnTo>
                <a:lnTo>
                  <a:pt x="1067" y="1503"/>
                </a:lnTo>
                <a:lnTo>
                  <a:pt x="1067" y="1503"/>
                </a:lnTo>
                <a:lnTo>
                  <a:pt x="1067" y="1503"/>
                </a:lnTo>
                <a:lnTo>
                  <a:pt x="1073" y="1503"/>
                </a:lnTo>
                <a:lnTo>
                  <a:pt x="1073" y="1503"/>
                </a:lnTo>
                <a:lnTo>
                  <a:pt x="1073" y="1503"/>
                </a:lnTo>
                <a:lnTo>
                  <a:pt x="1078" y="1503"/>
                </a:lnTo>
                <a:lnTo>
                  <a:pt x="1078" y="1503"/>
                </a:lnTo>
                <a:lnTo>
                  <a:pt x="1083" y="1503"/>
                </a:lnTo>
                <a:lnTo>
                  <a:pt x="1083" y="1503"/>
                </a:lnTo>
                <a:lnTo>
                  <a:pt x="1083" y="1503"/>
                </a:lnTo>
                <a:lnTo>
                  <a:pt x="1088" y="1508"/>
                </a:lnTo>
                <a:lnTo>
                  <a:pt x="1088" y="1508"/>
                </a:lnTo>
                <a:lnTo>
                  <a:pt x="1093" y="1508"/>
                </a:lnTo>
                <a:lnTo>
                  <a:pt x="1093" y="1508"/>
                </a:lnTo>
                <a:lnTo>
                  <a:pt x="1093" y="1508"/>
                </a:lnTo>
                <a:lnTo>
                  <a:pt x="1099" y="1508"/>
                </a:lnTo>
                <a:lnTo>
                  <a:pt x="1099" y="1508"/>
                </a:lnTo>
                <a:lnTo>
                  <a:pt x="1104" y="1508"/>
                </a:lnTo>
                <a:lnTo>
                  <a:pt x="1104" y="1508"/>
                </a:lnTo>
                <a:lnTo>
                  <a:pt x="1104" y="1508"/>
                </a:lnTo>
                <a:lnTo>
                  <a:pt x="1109" y="1508"/>
                </a:lnTo>
                <a:lnTo>
                  <a:pt x="1109" y="1508"/>
                </a:lnTo>
                <a:lnTo>
                  <a:pt x="1114" y="1514"/>
                </a:lnTo>
                <a:lnTo>
                  <a:pt x="1114" y="1514"/>
                </a:lnTo>
                <a:lnTo>
                  <a:pt x="1114" y="1514"/>
                </a:lnTo>
                <a:lnTo>
                  <a:pt x="1119" y="1514"/>
                </a:lnTo>
                <a:lnTo>
                  <a:pt x="1119" y="1514"/>
                </a:lnTo>
                <a:lnTo>
                  <a:pt x="1125" y="1514"/>
                </a:lnTo>
                <a:lnTo>
                  <a:pt x="1125" y="1514"/>
                </a:lnTo>
                <a:lnTo>
                  <a:pt x="1125" y="1514"/>
                </a:lnTo>
                <a:lnTo>
                  <a:pt x="1130" y="1514"/>
                </a:lnTo>
                <a:lnTo>
                  <a:pt x="1130" y="1514"/>
                </a:lnTo>
                <a:lnTo>
                  <a:pt x="1135" y="1514"/>
                </a:lnTo>
                <a:lnTo>
                  <a:pt x="1135" y="1514"/>
                </a:lnTo>
                <a:lnTo>
                  <a:pt x="1135" y="1519"/>
                </a:lnTo>
                <a:lnTo>
                  <a:pt x="1140" y="1519"/>
                </a:lnTo>
                <a:lnTo>
                  <a:pt x="1140" y="1519"/>
                </a:lnTo>
                <a:lnTo>
                  <a:pt x="1145" y="1519"/>
                </a:lnTo>
                <a:lnTo>
                  <a:pt x="1145" y="1519"/>
                </a:lnTo>
                <a:lnTo>
                  <a:pt x="1145" y="1519"/>
                </a:lnTo>
                <a:lnTo>
                  <a:pt x="1150" y="1519"/>
                </a:lnTo>
                <a:lnTo>
                  <a:pt x="1150" y="1519"/>
                </a:lnTo>
                <a:lnTo>
                  <a:pt x="1150" y="1519"/>
                </a:lnTo>
                <a:lnTo>
                  <a:pt x="1156" y="1519"/>
                </a:lnTo>
                <a:lnTo>
                  <a:pt x="1156" y="1519"/>
                </a:lnTo>
                <a:lnTo>
                  <a:pt x="1161" y="1519"/>
                </a:lnTo>
                <a:lnTo>
                  <a:pt x="1161" y="1519"/>
                </a:lnTo>
                <a:lnTo>
                  <a:pt x="1161" y="1524"/>
                </a:lnTo>
                <a:lnTo>
                  <a:pt x="1166" y="1524"/>
                </a:lnTo>
                <a:lnTo>
                  <a:pt x="1166" y="1524"/>
                </a:lnTo>
                <a:lnTo>
                  <a:pt x="1171" y="1524"/>
                </a:lnTo>
                <a:lnTo>
                  <a:pt x="1171" y="1524"/>
                </a:lnTo>
                <a:lnTo>
                  <a:pt x="1171" y="1524"/>
                </a:lnTo>
                <a:lnTo>
                  <a:pt x="1176" y="1524"/>
                </a:lnTo>
                <a:lnTo>
                  <a:pt x="1176" y="1524"/>
                </a:lnTo>
                <a:lnTo>
                  <a:pt x="1182" y="1524"/>
                </a:lnTo>
                <a:lnTo>
                  <a:pt x="1182" y="1524"/>
                </a:lnTo>
                <a:lnTo>
                  <a:pt x="1182" y="1524"/>
                </a:lnTo>
                <a:lnTo>
                  <a:pt x="1187" y="1524"/>
                </a:lnTo>
                <a:lnTo>
                  <a:pt x="1187" y="1524"/>
                </a:lnTo>
                <a:lnTo>
                  <a:pt x="1192" y="1529"/>
                </a:lnTo>
                <a:lnTo>
                  <a:pt x="1192" y="1529"/>
                </a:lnTo>
                <a:lnTo>
                  <a:pt x="1192" y="1529"/>
                </a:lnTo>
                <a:lnTo>
                  <a:pt x="1197" y="1529"/>
                </a:lnTo>
                <a:lnTo>
                  <a:pt x="1197" y="1529"/>
                </a:lnTo>
                <a:lnTo>
                  <a:pt x="1202" y="1529"/>
                </a:lnTo>
                <a:lnTo>
                  <a:pt x="1202" y="1529"/>
                </a:lnTo>
                <a:lnTo>
                  <a:pt x="1202" y="1529"/>
                </a:lnTo>
                <a:lnTo>
                  <a:pt x="1207" y="1529"/>
                </a:lnTo>
                <a:lnTo>
                  <a:pt x="1207" y="1529"/>
                </a:lnTo>
                <a:lnTo>
                  <a:pt x="1213" y="1529"/>
                </a:lnTo>
                <a:lnTo>
                  <a:pt x="1213" y="1529"/>
                </a:lnTo>
                <a:lnTo>
                  <a:pt x="1213" y="1529"/>
                </a:lnTo>
                <a:lnTo>
                  <a:pt x="1218" y="1529"/>
                </a:lnTo>
                <a:lnTo>
                  <a:pt x="1218" y="1534"/>
                </a:lnTo>
                <a:lnTo>
                  <a:pt x="1218" y="1534"/>
                </a:lnTo>
                <a:lnTo>
                  <a:pt x="1223" y="1534"/>
                </a:lnTo>
                <a:lnTo>
                  <a:pt x="1223" y="1534"/>
                </a:lnTo>
                <a:lnTo>
                  <a:pt x="1228" y="1534"/>
                </a:lnTo>
                <a:lnTo>
                  <a:pt x="1228" y="1534"/>
                </a:lnTo>
                <a:lnTo>
                  <a:pt x="1228" y="1534"/>
                </a:lnTo>
                <a:lnTo>
                  <a:pt x="1233" y="1534"/>
                </a:lnTo>
                <a:lnTo>
                  <a:pt x="1233" y="1534"/>
                </a:lnTo>
                <a:lnTo>
                  <a:pt x="1239" y="1534"/>
                </a:lnTo>
                <a:lnTo>
                  <a:pt x="1239" y="1534"/>
                </a:lnTo>
                <a:lnTo>
                  <a:pt x="1239" y="1534"/>
                </a:lnTo>
                <a:lnTo>
                  <a:pt x="1244" y="1534"/>
                </a:lnTo>
                <a:lnTo>
                  <a:pt x="1244" y="1534"/>
                </a:lnTo>
                <a:lnTo>
                  <a:pt x="1249" y="1540"/>
                </a:lnTo>
                <a:lnTo>
                  <a:pt x="1249" y="1540"/>
                </a:lnTo>
                <a:lnTo>
                  <a:pt x="1249" y="1540"/>
                </a:lnTo>
                <a:lnTo>
                  <a:pt x="1254" y="1540"/>
                </a:lnTo>
                <a:lnTo>
                  <a:pt x="1254" y="1540"/>
                </a:lnTo>
                <a:lnTo>
                  <a:pt x="1259" y="1540"/>
                </a:lnTo>
                <a:lnTo>
                  <a:pt x="1259" y="1540"/>
                </a:lnTo>
                <a:lnTo>
                  <a:pt x="1259" y="1540"/>
                </a:lnTo>
                <a:lnTo>
                  <a:pt x="1264" y="1540"/>
                </a:lnTo>
                <a:lnTo>
                  <a:pt x="1264" y="1540"/>
                </a:lnTo>
                <a:lnTo>
                  <a:pt x="1270" y="1540"/>
                </a:lnTo>
                <a:lnTo>
                  <a:pt x="1270" y="1540"/>
                </a:lnTo>
                <a:lnTo>
                  <a:pt x="1270" y="1540"/>
                </a:lnTo>
                <a:lnTo>
                  <a:pt x="1275" y="1540"/>
                </a:lnTo>
                <a:lnTo>
                  <a:pt x="1275" y="1540"/>
                </a:lnTo>
                <a:lnTo>
                  <a:pt x="1280" y="1545"/>
                </a:lnTo>
                <a:lnTo>
                  <a:pt x="1280" y="1545"/>
                </a:lnTo>
                <a:lnTo>
                  <a:pt x="1280" y="1545"/>
                </a:lnTo>
                <a:lnTo>
                  <a:pt x="1285" y="1545"/>
                </a:lnTo>
                <a:lnTo>
                  <a:pt x="1285" y="1545"/>
                </a:lnTo>
                <a:lnTo>
                  <a:pt x="1290" y="1545"/>
                </a:lnTo>
                <a:lnTo>
                  <a:pt x="1290" y="1545"/>
                </a:lnTo>
                <a:lnTo>
                  <a:pt x="1290" y="1545"/>
                </a:lnTo>
                <a:lnTo>
                  <a:pt x="1296" y="1545"/>
                </a:lnTo>
                <a:lnTo>
                  <a:pt x="1296" y="1545"/>
                </a:lnTo>
                <a:lnTo>
                  <a:pt x="1296" y="1545"/>
                </a:lnTo>
                <a:lnTo>
                  <a:pt x="1301" y="1545"/>
                </a:lnTo>
                <a:lnTo>
                  <a:pt x="1301" y="1545"/>
                </a:lnTo>
                <a:lnTo>
                  <a:pt x="1306" y="1545"/>
                </a:lnTo>
                <a:lnTo>
                  <a:pt x="1306" y="1545"/>
                </a:lnTo>
                <a:lnTo>
                  <a:pt x="1306" y="1545"/>
                </a:lnTo>
                <a:lnTo>
                  <a:pt x="1311" y="1550"/>
                </a:lnTo>
                <a:lnTo>
                  <a:pt x="1311" y="1550"/>
                </a:lnTo>
                <a:lnTo>
                  <a:pt x="1316" y="1550"/>
                </a:lnTo>
                <a:lnTo>
                  <a:pt x="1316" y="1550"/>
                </a:lnTo>
                <a:lnTo>
                  <a:pt x="1316" y="1550"/>
                </a:lnTo>
                <a:lnTo>
                  <a:pt x="1322" y="1550"/>
                </a:lnTo>
                <a:lnTo>
                  <a:pt x="1322" y="1550"/>
                </a:lnTo>
                <a:lnTo>
                  <a:pt x="1327" y="1550"/>
                </a:lnTo>
                <a:lnTo>
                  <a:pt x="1327" y="1550"/>
                </a:lnTo>
                <a:lnTo>
                  <a:pt x="1327" y="1550"/>
                </a:lnTo>
                <a:lnTo>
                  <a:pt x="1332" y="1550"/>
                </a:lnTo>
                <a:lnTo>
                  <a:pt x="1332" y="1550"/>
                </a:lnTo>
                <a:lnTo>
                  <a:pt x="1337" y="1550"/>
                </a:lnTo>
                <a:lnTo>
                  <a:pt x="1337" y="1550"/>
                </a:lnTo>
                <a:lnTo>
                  <a:pt x="1337" y="1550"/>
                </a:lnTo>
                <a:lnTo>
                  <a:pt x="1342" y="1550"/>
                </a:lnTo>
                <a:lnTo>
                  <a:pt x="1342" y="1555"/>
                </a:lnTo>
                <a:lnTo>
                  <a:pt x="1347" y="1555"/>
                </a:lnTo>
                <a:lnTo>
                  <a:pt x="1347" y="1555"/>
                </a:lnTo>
                <a:lnTo>
                  <a:pt x="1347" y="1555"/>
                </a:lnTo>
                <a:lnTo>
                  <a:pt x="1353" y="1555"/>
                </a:lnTo>
                <a:lnTo>
                  <a:pt x="1353" y="1555"/>
                </a:lnTo>
                <a:lnTo>
                  <a:pt x="1358" y="1555"/>
                </a:lnTo>
                <a:lnTo>
                  <a:pt x="1358" y="1555"/>
                </a:lnTo>
                <a:lnTo>
                  <a:pt x="1358" y="1555"/>
                </a:lnTo>
                <a:lnTo>
                  <a:pt x="1363" y="1555"/>
                </a:lnTo>
                <a:lnTo>
                  <a:pt x="1363" y="1555"/>
                </a:lnTo>
                <a:lnTo>
                  <a:pt x="1368" y="1555"/>
                </a:lnTo>
                <a:lnTo>
                  <a:pt x="1368" y="1555"/>
                </a:lnTo>
                <a:lnTo>
                  <a:pt x="1368" y="1555"/>
                </a:lnTo>
                <a:lnTo>
                  <a:pt x="1373" y="1555"/>
                </a:lnTo>
                <a:lnTo>
                  <a:pt x="1373" y="1555"/>
                </a:lnTo>
                <a:lnTo>
                  <a:pt x="1373" y="1555"/>
                </a:lnTo>
                <a:lnTo>
                  <a:pt x="1379" y="1560"/>
                </a:lnTo>
                <a:lnTo>
                  <a:pt x="1379" y="1560"/>
                </a:lnTo>
                <a:lnTo>
                  <a:pt x="1384" y="1560"/>
                </a:lnTo>
                <a:lnTo>
                  <a:pt x="1384" y="1560"/>
                </a:lnTo>
                <a:lnTo>
                  <a:pt x="1384" y="1560"/>
                </a:lnTo>
                <a:lnTo>
                  <a:pt x="1389" y="1560"/>
                </a:lnTo>
                <a:lnTo>
                  <a:pt x="1389" y="1560"/>
                </a:lnTo>
                <a:lnTo>
                  <a:pt x="1394" y="1560"/>
                </a:lnTo>
                <a:lnTo>
                  <a:pt x="1394" y="1560"/>
                </a:lnTo>
                <a:lnTo>
                  <a:pt x="1394" y="1560"/>
                </a:lnTo>
                <a:lnTo>
                  <a:pt x="1399" y="1560"/>
                </a:lnTo>
                <a:lnTo>
                  <a:pt x="1399" y="1560"/>
                </a:lnTo>
                <a:lnTo>
                  <a:pt x="1404" y="1560"/>
                </a:lnTo>
                <a:lnTo>
                  <a:pt x="1404" y="1560"/>
                </a:lnTo>
                <a:lnTo>
                  <a:pt x="1404" y="1560"/>
                </a:lnTo>
                <a:lnTo>
                  <a:pt x="1410" y="1560"/>
                </a:lnTo>
                <a:lnTo>
                  <a:pt x="1410" y="1560"/>
                </a:lnTo>
                <a:lnTo>
                  <a:pt x="1415" y="1560"/>
                </a:lnTo>
                <a:lnTo>
                  <a:pt x="1415" y="1565"/>
                </a:lnTo>
                <a:lnTo>
                  <a:pt x="1415" y="1565"/>
                </a:lnTo>
                <a:lnTo>
                  <a:pt x="1420" y="1565"/>
                </a:lnTo>
                <a:lnTo>
                  <a:pt x="1420" y="1565"/>
                </a:lnTo>
                <a:lnTo>
                  <a:pt x="1425" y="1565"/>
                </a:lnTo>
                <a:lnTo>
                  <a:pt x="1425" y="1565"/>
                </a:lnTo>
                <a:lnTo>
                  <a:pt x="1425" y="1565"/>
                </a:lnTo>
                <a:lnTo>
                  <a:pt x="1430" y="1565"/>
                </a:lnTo>
                <a:lnTo>
                  <a:pt x="1430" y="1565"/>
                </a:lnTo>
                <a:lnTo>
                  <a:pt x="1436" y="1565"/>
                </a:lnTo>
                <a:lnTo>
                  <a:pt x="1436" y="1565"/>
                </a:lnTo>
                <a:lnTo>
                  <a:pt x="1436" y="1565"/>
                </a:lnTo>
                <a:lnTo>
                  <a:pt x="1441" y="1565"/>
                </a:lnTo>
                <a:lnTo>
                  <a:pt x="1441" y="1565"/>
                </a:lnTo>
                <a:lnTo>
                  <a:pt x="1446" y="1565"/>
                </a:lnTo>
                <a:lnTo>
                  <a:pt x="1446" y="1565"/>
                </a:lnTo>
                <a:lnTo>
                  <a:pt x="1446" y="1565"/>
                </a:lnTo>
                <a:lnTo>
                  <a:pt x="1451" y="1565"/>
                </a:lnTo>
                <a:lnTo>
                  <a:pt x="1451" y="1571"/>
                </a:lnTo>
                <a:lnTo>
                  <a:pt x="1451" y="1571"/>
                </a:lnTo>
                <a:lnTo>
                  <a:pt x="1456" y="1571"/>
                </a:lnTo>
                <a:lnTo>
                  <a:pt x="1456" y="1571"/>
                </a:lnTo>
                <a:lnTo>
                  <a:pt x="1461" y="1571"/>
                </a:lnTo>
                <a:lnTo>
                  <a:pt x="1461" y="1571"/>
                </a:lnTo>
                <a:lnTo>
                  <a:pt x="1461" y="1571"/>
                </a:lnTo>
                <a:lnTo>
                  <a:pt x="1467" y="1571"/>
                </a:lnTo>
                <a:lnTo>
                  <a:pt x="1467" y="1571"/>
                </a:lnTo>
                <a:lnTo>
                  <a:pt x="1472" y="1571"/>
                </a:lnTo>
                <a:lnTo>
                  <a:pt x="1472" y="1571"/>
                </a:lnTo>
                <a:lnTo>
                  <a:pt x="1472" y="1571"/>
                </a:lnTo>
                <a:lnTo>
                  <a:pt x="1477" y="1571"/>
                </a:lnTo>
                <a:lnTo>
                  <a:pt x="1477" y="1571"/>
                </a:lnTo>
                <a:lnTo>
                  <a:pt x="1482" y="1571"/>
                </a:lnTo>
                <a:lnTo>
                  <a:pt x="1482" y="1571"/>
                </a:lnTo>
                <a:lnTo>
                  <a:pt x="1482" y="1571"/>
                </a:lnTo>
                <a:lnTo>
                  <a:pt x="1487" y="1571"/>
                </a:lnTo>
                <a:lnTo>
                  <a:pt x="1487" y="1571"/>
                </a:lnTo>
                <a:lnTo>
                  <a:pt x="1493" y="1571"/>
                </a:lnTo>
                <a:lnTo>
                  <a:pt x="1493" y="1576"/>
                </a:lnTo>
                <a:lnTo>
                  <a:pt x="1493" y="1576"/>
                </a:lnTo>
                <a:lnTo>
                  <a:pt x="1498" y="1576"/>
                </a:lnTo>
                <a:lnTo>
                  <a:pt x="1498" y="1576"/>
                </a:lnTo>
                <a:lnTo>
                  <a:pt x="1503" y="1576"/>
                </a:lnTo>
                <a:lnTo>
                  <a:pt x="1503" y="1576"/>
                </a:lnTo>
                <a:lnTo>
                  <a:pt x="1503" y="1576"/>
                </a:lnTo>
                <a:lnTo>
                  <a:pt x="1508" y="1576"/>
                </a:lnTo>
                <a:lnTo>
                  <a:pt x="1508" y="1576"/>
                </a:lnTo>
                <a:lnTo>
                  <a:pt x="1513" y="1576"/>
                </a:lnTo>
                <a:lnTo>
                  <a:pt x="1513" y="1576"/>
                </a:lnTo>
                <a:lnTo>
                  <a:pt x="1513" y="1576"/>
                </a:lnTo>
                <a:lnTo>
                  <a:pt x="1518" y="1576"/>
                </a:lnTo>
                <a:lnTo>
                  <a:pt x="1518" y="1576"/>
                </a:lnTo>
                <a:lnTo>
                  <a:pt x="1518" y="1576"/>
                </a:lnTo>
                <a:lnTo>
                  <a:pt x="1524" y="1576"/>
                </a:lnTo>
                <a:lnTo>
                  <a:pt x="1524" y="1576"/>
                </a:lnTo>
                <a:lnTo>
                  <a:pt x="1529" y="1576"/>
                </a:lnTo>
                <a:lnTo>
                  <a:pt x="1529" y="1576"/>
                </a:lnTo>
                <a:lnTo>
                  <a:pt x="1529" y="1576"/>
                </a:lnTo>
                <a:lnTo>
                  <a:pt x="1534" y="1581"/>
                </a:lnTo>
                <a:lnTo>
                  <a:pt x="1534" y="1581"/>
                </a:lnTo>
                <a:lnTo>
                  <a:pt x="1539" y="1581"/>
                </a:lnTo>
                <a:lnTo>
                  <a:pt x="1539" y="1581"/>
                </a:lnTo>
                <a:lnTo>
                  <a:pt x="1539" y="1581"/>
                </a:lnTo>
                <a:lnTo>
                  <a:pt x="1544" y="1581"/>
                </a:lnTo>
                <a:lnTo>
                  <a:pt x="1544" y="1581"/>
                </a:lnTo>
                <a:lnTo>
                  <a:pt x="1550" y="1581"/>
                </a:lnTo>
                <a:lnTo>
                  <a:pt x="1550" y="1581"/>
                </a:lnTo>
                <a:lnTo>
                  <a:pt x="1550" y="1581"/>
                </a:lnTo>
                <a:lnTo>
                  <a:pt x="1555" y="1581"/>
                </a:lnTo>
                <a:lnTo>
                  <a:pt x="1555" y="1581"/>
                </a:lnTo>
                <a:lnTo>
                  <a:pt x="1560" y="1581"/>
                </a:lnTo>
                <a:lnTo>
                  <a:pt x="1560" y="1581"/>
                </a:lnTo>
                <a:lnTo>
                  <a:pt x="1560" y="1581"/>
                </a:lnTo>
                <a:lnTo>
                  <a:pt x="1565" y="1581"/>
                </a:lnTo>
                <a:lnTo>
                  <a:pt x="1565" y="1581"/>
                </a:lnTo>
                <a:lnTo>
                  <a:pt x="1570" y="1581"/>
                </a:lnTo>
                <a:lnTo>
                  <a:pt x="1570" y="1581"/>
                </a:lnTo>
                <a:lnTo>
                  <a:pt x="1570" y="1581"/>
                </a:lnTo>
                <a:lnTo>
                  <a:pt x="1576" y="1581"/>
                </a:lnTo>
                <a:lnTo>
                  <a:pt x="1576" y="1581"/>
                </a:lnTo>
                <a:lnTo>
                  <a:pt x="1581" y="1586"/>
                </a:lnTo>
                <a:lnTo>
                  <a:pt x="1581" y="1586"/>
                </a:lnTo>
                <a:lnTo>
                  <a:pt x="1581" y="1586"/>
                </a:lnTo>
                <a:lnTo>
                  <a:pt x="1586" y="1586"/>
                </a:lnTo>
                <a:lnTo>
                  <a:pt x="1586" y="1586"/>
                </a:lnTo>
                <a:lnTo>
                  <a:pt x="1591" y="1586"/>
                </a:lnTo>
                <a:lnTo>
                  <a:pt x="1591" y="1586"/>
                </a:lnTo>
                <a:lnTo>
                  <a:pt x="1591" y="1586"/>
                </a:lnTo>
                <a:lnTo>
                  <a:pt x="1596" y="1586"/>
                </a:lnTo>
                <a:lnTo>
                  <a:pt x="1596" y="1586"/>
                </a:lnTo>
                <a:lnTo>
                  <a:pt x="1596" y="1586"/>
                </a:lnTo>
                <a:lnTo>
                  <a:pt x="1601" y="1586"/>
                </a:lnTo>
                <a:lnTo>
                  <a:pt x="1601" y="1586"/>
                </a:lnTo>
                <a:lnTo>
                  <a:pt x="1607" y="1586"/>
                </a:lnTo>
                <a:lnTo>
                  <a:pt x="1607" y="1586"/>
                </a:lnTo>
                <a:lnTo>
                  <a:pt x="1607" y="1586"/>
                </a:lnTo>
                <a:lnTo>
                  <a:pt x="1612" y="1586"/>
                </a:lnTo>
                <a:lnTo>
                  <a:pt x="1612" y="1586"/>
                </a:lnTo>
                <a:lnTo>
                  <a:pt x="1617" y="1586"/>
                </a:lnTo>
                <a:lnTo>
                  <a:pt x="1617" y="1586"/>
                </a:lnTo>
                <a:lnTo>
                  <a:pt x="1617" y="1586"/>
                </a:lnTo>
                <a:lnTo>
                  <a:pt x="1622" y="1586"/>
                </a:lnTo>
                <a:lnTo>
                  <a:pt x="1622" y="1591"/>
                </a:lnTo>
                <a:lnTo>
                  <a:pt x="1627" y="1591"/>
                </a:lnTo>
                <a:lnTo>
                  <a:pt x="1627" y="1591"/>
                </a:lnTo>
                <a:lnTo>
                  <a:pt x="1627" y="1591"/>
                </a:lnTo>
                <a:lnTo>
                  <a:pt x="1633" y="1591"/>
                </a:lnTo>
                <a:lnTo>
                  <a:pt x="1633" y="1591"/>
                </a:lnTo>
                <a:lnTo>
                  <a:pt x="1638" y="1591"/>
                </a:lnTo>
                <a:lnTo>
                  <a:pt x="1638" y="1591"/>
                </a:lnTo>
                <a:lnTo>
                  <a:pt x="1638" y="1591"/>
                </a:lnTo>
                <a:lnTo>
                  <a:pt x="1643" y="1591"/>
                </a:lnTo>
                <a:lnTo>
                  <a:pt x="1643" y="1591"/>
                </a:lnTo>
                <a:lnTo>
                  <a:pt x="1648" y="1591"/>
                </a:lnTo>
                <a:lnTo>
                  <a:pt x="1648" y="1591"/>
                </a:lnTo>
                <a:lnTo>
                  <a:pt x="1648" y="1591"/>
                </a:lnTo>
                <a:lnTo>
                  <a:pt x="1653" y="1591"/>
                </a:lnTo>
                <a:lnTo>
                  <a:pt x="1653" y="1591"/>
                </a:lnTo>
                <a:lnTo>
                  <a:pt x="1658" y="1591"/>
                </a:lnTo>
                <a:lnTo>
                  <a:pt x="1658" y="1591"/>
                </a:lnTo>
                <a:lnTo>
                  <a:pt x="1658" y="1591"/>
                </a:lnTo>
                <a:lnTo>
                  <a:pt x="1664" y="1591"/>
                </a:lnTo>
                <a:lnTo>
                  <a:pt x="1664" y="1591"/>
                </a:lnTo>
                <a:lnTo>
                  <a:pt x="1669" y="1591"/>
                </a:lnTo>
                <a:lnTo>
                  <a:pt x="1669" y="1591"/>
                </a:lnTo>
                <a:lnTo>
                  <a:pt x="1669" y="1591"/>
                </a:lnTo>
                <a:lnTo>
                  <a:pt x="1674" y="1597"/>
                </a:lnTo>
                <a:lnTo>
                  <a:pt x="1674" y="1597"/>
                </a:lnTo>
                <a:lnTo>
                  <a:pt x="1674" y="1597"/>
                </a:lnTo>
                <a:lnTo>
                  <a:pt x="1679" y="1597"/>
                </a:lnTo>
                <a:lnTo>
                  <a:pt x="1679" y="1597"/>
                </a:lnTo>
                <a:lnTo>
                  <a:pt x="1684" y="1597"/>
                </a:lnTo>
                <a:lnTo>
                  <a:pt x="1684" y="1597"/>
                </a:lnTo>
                <a:lnTo>
                  <a:pt x="1684" y="1597"/>
                </a:lnTo>
                <a:lnTo>
                  <a:pt x="1690" y="1597"/>
                </a:lnTo>
                <a:lnTo>
                  <a:pt x="1690" y="1597"/>
                </a:lnTo>
                <a:lnTo>
                  <a:pt x="1695" y="1597"/>
                </a:lnTo>
                <a:lnTo>
                  <a:pt x="1695" y="1597"/>
                </a:lnTo>
                <a:lnTo>
                  <a:pt x="1695" y="1597"/>
                </a:lnTo>
                <a:lnTo>
                  <a:pt x="1700" y="1597"/>
                </a:lnTo>
                <a:lnTo>
                  <a:pt x="1700" y="1597"/>
                </a:lnTo>
                <a:lnTo>
                  <a:pt x="1705" y="1597"/>
                </a:lnTo>
                <a:lnTo>
                  <a:pt x="1705" y="1597"/>
                </a:lnTo>
                <a:lnTo>
                  <a:pt x="1705" y="1597"/>
                </a:lnTo>
                <a:lnTo>
                  <a:pt x="1710" y="1597"/>
                </a:lnTo>
                <a:lnTo>
                  <a:pt x="1710" y="1597"/>
                </a:lnTo>
                <a:lnTo>
                  <a:pt x="1715" y="1597"/>
                </a:lnTo>
                <a:lnTo>
                  <a:pt x="1715" y="1597"/>
                </a:lnTo>
                <a:lnTo>
                  <a:pt x="1715" y="1597"/>
                </a:lnTo>
                <a:lnTo>
                  <a:pt x="1721" y="1597"/>
                </a:lnTo>
                <a:lnTo>
                  <a:pt x="1721" y="1597"/>
                </a:lnTo>
                <a:lnTo>
                  <a:pt x="1726" y="1602"/>
                </a:lnTo>
                <a:lnTo>
                  <a:pt x="1726" y="1602"/>
                </a:lnTo>
                <a:lnTo>
                  <a:pt x="1726" y="1602"/>
                </a:lnTo>
                <a:lnTo>
                  <a:pt x="1731" y="1602"/>
                </a:lnTo>
                <a:lnTo>
                  <a:pt x="1731" y="1602"/>
                </a:lnTo>
                <a:lnTo>
                  <a:pt x="1736" y="1602"/>
                </a:lnTo>
                <a:lnTo>
                  <a:pt x="1736" y="1602"/>
                </a:lnTo>
                <a:lnTo>
                  <a:pt x="1736" y="1602"/>
                </a:lnTo>
                <a:lnTo>
                  <a:pt x="1741" y="1602"/>
                </a:lnTo>
                <a:lnTo>
                  <a:pt x="1741" y="1602"/>
                </a:lnTo>
                <a:lnTo>
                  <a:pt x="1747" y="1602"/>
                </a:lnTo>
                <a:lnTo>
                  <a:pt x="1747" y="1602"/>
                </a:lnTo>
                <a:lnTo>
                  <a:pt x="1747" y="1602"/>
                </a:lnTo>
                <a:lnTo>
                  <a:pt x="1752" y="1602"/>
                </a:lnTo>
                <a:lnTo>
                  <a:pt x="1752" y="1602"/>
                </a:lnTo>
                <a:lnTo>
                  <a:pt x="1752" y="1602"/>
                </a:lnTo>
                <a:lnTo>
                  <a:pt x="1757" y="1602"/>
                </a:lnTo>
                <a:lnTo>
                  <a:pt x="1757" y="1602"/>
                </a:lnTo>
                <a:lnTo>
                  <a:pt x="1762" y="1602"/>
                </a:lnTo>
                <a:lnTo>
                  <a:pt x="1762" y="1602"/>
                </a:lnTo>
                <a:lnTo>
                  <a:pt x="1762" y="1602"/>
                </a:lnTo>
                <a:lnTo>
                  <a:pt x="1767" y="1602"/>
                </a:lnTo>
                <a:lnTo>
                  <a:pt x="1767" y="1602"/>
                </a:lnTo>
                <a:lnTo>
                  <a:pt x="1773" y="1602"/>
                </a:lnTo>
                <a:lnTo>
                  <a:pt x="1773" y="1602"/>
                </a:lnTo>
                <a:lnTo>
                  <a:pt x="1773" y="1602"/>
                </a:lnTo>
                <a:lnTo>
                  <a:pt x="1778" y="1602"/>
                </a:lnTo>
                <a:lnTo>
                  <a:pt x="1778" y="1607"/>
                </a:lnTo>
                <a:lnTo>
                  <a:pt x="1783" y="1607"/>
                </a:lnTo>
                <a:lnTo>
                  <a:pt x="1783" y="1607"/>
                </a:lnTo>
                <a:lnTo>
                  <a:pt x="1783" y="1607"/>
                </a:lnTo>
                <a:lnTo>
                  <a:pt x="1788" y="1607"/>
                </a:lnTo>
                <a:lnTo>
                  <a:pt x="1788" y="1607"/>
                </a:lnTo>
                <a:lnTo>
                  <a:pt x="1793" y="1607"/>
                </a:lnTo>
                <a:lnTo>
                  <a:pt x="1793" y="1607"/>
                </a:lnTo>
                <a:lnTo>
                  <a:pt x="1793" y="1607"/>
                </a:lnTo>
                <a:lnTo>
                  <a:pt x="1798" y="1607"/>
                </a:lnTo>
                <a:lnTo>
                  <a:pt x="1798" y="1607"/>
                </a:lnTo>
                <a:lnTo>
                  <a:pt x="1804" y="1607"/>
                </a:lnTo>
                <a:lnTo>
                  <a:pt x="1804" y="1607"/>
                </a:lnTo>
                <a:lnTo>
                  <a:pt x="1804" y="1607"/>
                </a:lnTo>
                <a:lnTo>
                  <a:pt x="1809" y="1607"/>
                </a:lnTo>
                <a:lnTo>
                  <a:pt x="1809" y="1607"/>
                </a:lnTo>
                <a:lnTo>
                  <a:pt x="1814" y="1607"/>
                </a:lnTo>
                <a:lnTo>
                  <a:pt x="1814" y="1607"/>
                </a:lnTo>
                <a:lnTo>
                  <a:pt x="1814" y="1607"/>
                </a:lnTo>
                <a:lnTo>
                  <a:pt x="1819" y="1607"/>
                </a:lnTo>
                <a:lnTo>
                  <a:pt x="1819" y="1607"/>
                </a:lnTo>
                <a:lnTo>
                  <a:pt x="1819" y="1607"/>
                </a:lnTo>
                <a:lnTo>
                  <a:pt x="1824" y="1607"/>
                </a:lnTo>
                <a:lnTo>
                  <a:pt x="1824" y="1607"/>
                </a:lnTo>
                <a:lnTo>
                  <a:pt x="1830" y="1607"/>
                </a:lnTo>
                <a:lnTo>
                  <a:pt x="1830" y="1607"/>
                </a:lnTo>
                <a:lnTo>
                  <a:pt x="1830" y="1607"/>
                </a:lnTo>
                <a:lnTo>
                  <a:pt x="1835" y="1607"/>
                </a:lnTo>
                <a:lnTo>
                  <a:pt x="1835" y="1612"/>
                </a:lnTo>
                <a:lnTo>
                  <a:pt x="1840" y="1612"/>
                </a:lnTo>
                <a:lnTo>
                  <a:pt x="1840" y="1612"/>
                </a:lnTo>
                <a:lnTo>
                  <a:pt x="1840" y="1612"/>
                </a:lnTo>
                <a:lnTo>
                  <a:pt x="1845" y="1612"/>
                </a:lnTo>
                <a:lnTo>
                  <a:pt x="1845" y="1612"/>
                </a:lnTo>
                <a:lnTo>
                  <a:pt x="1850" y="1612"/>
                </a:lnTo>
                <a:lnTo>
                  <a:pt x="1850" y="1612"/>
                </a:lnTo>
                <a:lnTo>
                  <a:pt x="1850" y="1612"/>
                </a:lnTo>
                <a:lnTo>
                  <a:pt x="1855" y="1612"/>
                </a:lnTo>
                <a:lnTo>
                  <a:pt x="1855" y="1612"/>
                </a:lnTo>
                <a:lnTo>
                  <a:pt x="1861" y="1612"/>
                </a:lnTo>
                <a:lnTo>
                  <a:pt x="1861" y="1612"/>
                </a:lnTo>
                <a:lnTo>
                  <a:pt x="1861" y="1612"/>
                </a:lnTo>
                <a:lnTo>
                  <a:pt x="1866" y="1612"/>
                </a:lnTo>
                <a:lnTo>
                  <a:pt x="1866" y="1612"/>
                </a:lnTo>
                <a:lnTo>
                  <a:pt x="1871" y="1612"/>
                </a:lnTo>
                <a:lnTo>
                  <a:pt x="1871" y="1612"/>
                </a:lnTo>
                <a:lnTo>
                  <a:pt x="1871" y="1612"/>
                </a:lnTo>
                <a:lnTo>
                  <a:pt x="1876" y="1612"/>
                </a:lnTo>
                <a:lnTo>
                  <a:pt x="1876" y="1612"/>
                </a:lnTo>
                <a:lnTo>
                  <a:pt x="1881" y="1612"/>
                </a:lnTo>
                <a:lnTo>
                  <a:pt x="1881" y="1612"/>
                </a:lnTo>
                <a:lnTo>
                  <a:pt x="1881" y="1612"/>
                </a:lnTo>
                <a:lnTo>
                  <a:pt x="1887" y="1612"/>
                </a:lnTo>
                <a:lnTo>
                  <a:pt x="1887" y="1612"/>
                </a:lnTo>
                <a:lnTo>
                  <a:pt x="1892" y="1612"/>
                </a:lnTo>
                <a:lnTo>
                  <a:pt x="1892" y="1612"/>
                </a:lnTo>
                <a:lnTo>
                  <a:pt x="1892" y="1612"/>
                </a:lnTo>
                <a:lnTo>
                  <a:pt x="1897" y="1612"/>
                </a:lnTo>
                <a:lnTo>
                  <a:pt x="1897" y="1617"/>
                </a:lnTo>
                <a:lnTo>
                  <a:pt x="1897" y="1617"/>
                </a:lnTo>
                <a:lnTo>
                  <a:pt x="1902" y="1617"/>
                </a:lnTo>
                <a:lnTo>
                  <a:pt x="1902" y="1617"/>
                </a:lnTo>
                <a:lnTo>
                  <a:pt x="1907" y="1617"/>
                </a:lnTo>
                <a:lnTo>
                  <a:pt x="1907" y="1617"/>
                </a:lnTo>
                <a:lnTo>
                  <a:pt x="1907" y="1617"/>
                </a:lnTo>
                <a:lnTo>
                  <a:pt x="1912" y="1617"/>
                </a:lnTo>
                <a:lnTo>
                  <a:pt x="1912" y="1617"/>
                </a:lnTo>
                <a:lnTo>
                  <a:pt x="1918" y="1617"/>
                </a:lnTo>
                <a:lnTo>
                  <a:pt x="1918" y="1617"/>
                </a:lnTo>
                <a:lnTo>
                  <a:pt x="1918" y="1617"/>
                </a:lnTo>
                <a:lnTo>
                  <a:pt x="1923" y="1617"/>
                </a:lnTo>
                <a:lnTo>
                  <a:pt x="1923" y="1617"/>
                </a:lnTo>
                <a:lnTo>
                  <a:pt x="1928" y="1617"/>
                </a:lnTo>
                <a:lnTo>
                  <a:pt x="1928" y="1617"/>
                </a:lnTo>
                <a:lnTo>
                  <a:pt x="1928" y="1617"/>
                </a:lnTo>
                <a:lnTo>
                  <a:pt x="1933" y="1617"/>
                </a:lnTo>
                <a:lnTo>
                  <a:pt x="1933" y="1617"/>
                </a:lnTo>
                <a:lnTo>
                  <a:pt x="1938" y="1617"/>
                </a:lnTo>
                <a:lnTo>
                  <a:pt x="1938" y="1617"/>
                </a:lnTo>
                <a:lnTo>
                  <a:pt x="1938" y="1617"/>
                </a:lnTo>
                <a:lnTo>
                  <a:pt x="1944" y="1617"/>
                </a:lnTo>
                <a:lnTo>
                  <a:pt x="1944" y="1617"/>
                </a:lnTo>
                <a:lnTo>
                  <a:pt x="1949" y="1617"/>
                </a:lnTo>
                <a:lnTo>
                  <a:pt x="1949" y="1617"/>
                </a:lnTo>
                <a:lnTo>
                  <a:pt x="1949" y="1617"/>
                </a:lnTo>
                <a:lnTo>
                  <a:pt x="1954" y="1617"/>
                </a:lnTo>
                <a:lnTo>
                  <a:pt x="1954" y="1617"/>
                </a:lnTo>
                <a:lnTo>
                  <a:pt x="1959" y="1617"/>
                </a:lnTo>
                <a:lnTo>
                  <a:pt x="1959" y="1617"/>
                </a:lnTo>
                <a:lnTo>
                  <a:pt x="1959" y="1622"/>
                </a:lnTo>
                <a:lnTo>
                  <a:pt x="1964" y="1622"/>
                </a:lnTo>
                <a:lnTo>
                  <a:pt x="1964" y="1622"/>
                </a:lnTo>
                <a:lnTo>
                  <a:pt x="1969" y="1622"/>
                </a:lnTo>
                <a:lnTo>
                  <a:pt x="1969" y="1622"/>
                </a:lnTo>
                <a:lnTo>
                  <a:pt x="1969" y="1622"/>
                </a:lnTo>
                <a:lnTo>
                  <a:pt x="1975" y="1622"/>
                </a:lnTo>
                <a:lnTo>
                  <a:pt x="1975" y="1622"/>
                </a:lnTo>
                <a:lnTo>
                  <a:pt x="1975" y="1622"/>
                </a:lnTo>
                <a:lnTo>
                  <a:pt x="1980" y="1622"/>
                </a:lnTo>
                <a:lnTo>
                  <a:pt x="1980" y="1622"/>
                </a:lnTo>
                <a:lnTo>
                  <a:pt x="1985" y="1622"/>
                </a:lnTo>
                <a:lnTo>
                  <a:pt x="1985" y="1622"/>
                </a:lnTo>
                <a:lnTo>
                  <a:pt x="1985" y="1622"/>
                </a:lnTo>
                <a:lnTo>
                  <a:pt x="1990" y="1622"/>
                </a:lnTo>
                <a:lnTo>
                  <a:pt x="1990" y="1622"/>
                </a:lnTo>
                <a:lnTo>
                  <a:pt x="1995" y="1622"/>
                </a:lnTo>
                <a:lnTo>
                  <a:pt x="1995" y="1622"/>
                </a:lnTo>
                <a:lnTo>
                  <a:pt x="1995" y="1622"/>
                </a:lnTo>
                <a:lnTo>
                  <a:pt x="2001" y="1622"/>
                </a:lnTo>
                <a:lnTo>
                  <a:pt x="2001" y="1622"/>
                </a:lnTo>
                <a:lnTo>
                  <a:pt x="2006" y="1622"/>
                </a:lnTo>
                <a:lnTo>
                  <a:pt x="2006" y="1622"/>
                </a:lnTo>
                <a:lnTo>
                  <a:pt x="2006" y="1622"/>
                </a:lnTo>
                <a:lnTo>
                  <a:pt x="2011" y="1622"/>
                </a:lnTo>
                <a:lnTo>
                  <a:pt x="2011" y="1622"/>
                </a:lnTo>
                <a:lnTo>
                  <a:pt x="2016" y="1622"/>
                </a:lnTo>
                <a:lnTo>
                  <a:pt x="2016" y="1622"/>
                </a:lnTo>
                <a:lnTo>
                  <a:pt x="2016" y="1622"/>
                </a:lnTo>
                <a:lnTo>
                  <a:pt x="2021" y="1622"/>
                </a:lnTo>
                <a:lnTo>
                  <a:pt x="2021" y="1622"/>
                </a:lnTo>
                <a:lnTo>
                  <a:pt x="2027" y="1622"/>
                </a:lnTo>
                <a:lnTo>
                  <a:pt x="2027" y="1622"/>
                </a:lnTo>
                <a:lnTo>
                  <a:pt x="2027" y="1622"/>
                </a:lnTo>
                <a:lnTo>
                  <a:pt x="2032" y="1628"/>
                </a:lnTo>
                <a:lnTo>
                  <a:pt x="2032" y="1628"/>
                </a:lnTo>
                <a:lnTo>
                  <a:pt x="2037" y="1628"/>
                </a:lnTo>
                <a:lnTo>
                  <a:pt x="2037" y="1628"/>
                </a:lnTo>
                <a:lnTo>
                  <a:pt x="2037" y="1628"/>
                </a:lnTo>
                <a:lnTo>
                  <a:pt x="2042" y="1628"/>
                </a:lnTo>
                <a:lnTo>
                  <a:pt x="2042" y="1628"/>
                </a:lnTo>
                <a:lnTo>
                  <a:pt x="2047" y="1628"/>
                </a:lnTo>
                <a:lnTo>
                  <a:pt x="2047" y="0"/>
                </a:lnTo>
                <a:lnTo>
                  <a:pt x="0" y="0"/>
                </a:lnTo>
                <a:lnTo>
                  <a:pt x="0" y="0"/>
                </a:lnTo>
              </a:path>
            </a:pathLst>
          </a:custGeom>
          <a:pattFill prst="wdUpDiag">
            <a:fgClr>
              <a:srgbClr val="CC0099"/>
            </a:fgClr>
            <a:bgClr>
              <a:schemeClr val="bg1"/>
            </a:bgClr>
          </a:pattFill>
          <a:ln w="38100" cap="flat" cmpd="sng">
            <a:solidFill>
              <a:srgbClr val="000000"/>
            </a:solidFill>
            <a:prstDash val="dash"/>
            <a:round/>
            <a:headEnd/>
            <a:tailEnd/>
          </a:ln>
        </p:spPr>
        <p:txBody>
          <a:bodyPr/>
          <a:lstStyle/>
          <a:p>
            <a:endParaRPr lang="en-US" dirty="0"/>
          </a:p>
        </p:txBody>
      </p:sp>
      <p:sp>
        <p:nvSpPr>
          <p:cNvPr id="2655267" name="Text Box 35"/>
          <p:cNvSpPr txBox="1">
            <a:spLocks noChangeArrowheads="1"/>
          </p:cNvSpPr>
          <p:nvPr/>
        </p:nvSpPr>
        <p:spPr bwMode="auto">
          <a:xfrm>
            <a:off x="346317" y="3436296"/>
            <a:ext cx="2533266" cy="584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a:latin typeface="Arial" charset="0"/>
                <a:cs typeface="Arial" charset="0"/>
              </a:rPr>
              <a:t>Robustness</a:t>
            </a:r>
            <a:endParaRPr lang="en-US" sz="2800" b="1" dirty="0">
              <a:latin typeface="Arial" charset="0"/>
              <a:cs typeface="Arial" charset="0"/>
            </a:endParaRPr>
          </a:p>
        </p:txBody>
      </p:sp>
      <p:sp>
        <p:nvSpPr>
          <p:cNvPr id="2655268" name="Text Box 36"/>
          <p:cNvSpPr txBox="1">
            <a:spLocks noChangeArrowheads="1"/>
          </p:cNvSpPr>
          <p:nvPr/>
        </p:nvSpPr>
        <p:spPr bwMode="auto">
          <a:xfrm>
            <a:off x="3595036" y="6031110"/>
            <a:ext cx="2396610" cy="584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a:latin typeface="Arial" charset="0"/>
                <a:cs typeface="Arial" charset="0"/>
              </a:rPr>
              <a:t>Complexity</a:t>
            </a:r>
            <a:endParaRPr lang="en-US" sz="2800" b="1" dirty="0">
              <a:latin typeface="Arial" charset="0"/>
              <a:cs typeface="Arial" charset="0"/>
            </a:endParaRPr>
          </a:p>
        </p:txBody>
      </p:sp>
      <p:sp>
        <p:nvSpPr>
          <p:cNvPr id="2655269" name="Oval 37"/>
          <p:cNvSpPr>
            <a:spLocks noChangeArrowheads="1"/>
          </p:cNvSpPr>
          <p:nvPr/>
        </p:nvSpPr>
        <p:spPr bwMode="auto">
          <a:xfrm>
            <a:off x="2731436" y="2126609"/>
            <a:ext cx="762000" cy="1828800"/>
          </a:xfrm>
          <a:prstGeom prst="ellipse">
            <a:avLst/>
          </a:prstGeom>
          <a:noFill/>
          <a:ln w="76200">
            <a:solidFill>
              <a:srgbClr val="3333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55270" name="Text Box 38"/>
          <p:cNvSpPr txBox="1">
            <a:spLocks noChangeArrowheads="1"/>
          </p:cNvSpPr>
          <p:nvPr/>
        </p:nvSpPr>
        <p:spPr bwMode="auto">
          <a:xfrm>
            <a:off x="4026836" y="1593209"/>
            <a:ext cx="421957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b="1" dirty="0">
                <a:solidFill>
                  <a:srgbClr val="3333FF"/>
                </a:solidFill>
                <a:latin typeface="Arial" charset="0"/>
                <a:cs typeface="Arial" charset="0"/>
              </a:rPr>
              <a:t>Biology and technology</a:t>
            </a:r>
          </a:p>
        </p:txBody>
      </p:sp>
      <p:sp>
        <p:nvSpPr>
          <p:cNvPr id="2655271" name="Oval 39"/>
          <p:cNvSpPr>
            <a:spLocks noChangeArrowheads="1"/>
          </p:cNvSpPr>
          <p:nvPr/>
        </p:nvSpPr>
        <p:spPr bwMode="auto">
          <a:xfrm>
            <a:off x="4941236" y="5098409"/>
            <a:ext cx="1828800" cy="304800"/>
          </a:xfrm>
          <a:prstGeom prst="ellipse">
            <a:avLst/>
          </a:prstGeom>
          <a:noFill/>
          <a:ln w="762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55272" name="Text Box 40"/>
          <p:cNvSpPr txBox="1">
            <a:spLocks noChangeArrowheads="1"/>
          </p:cNvSpPr>
          <p:nvPr/>
        </p:nvSpPr>
        <p:spPr bwMode="auto">
          <a:xfrm>
            <a:off x="6749765" y="4946009"/>
            <a:ext cx="208597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eaLnBrk="1" hangingPunct="1"/>
            <a:r>
              <a:rPr lang="en-US" sz="2800" b="1" dirty="0">
                <a:solidFill>
                  <a:srgbClr val="FF0000"/>
                </a:solidFill>
                <a:latin typeface="Arial" charset="0"/>
                <a:cs typeface="Arial" charset="0"/>
              </a:rPr>
              <a:t>Physics</a:t>
            </a:r>
          </a:p>
        </p:txBody>
      </p:sp>
      <p:sp>
        <p:nvSpPr>
          <p:cNvPr id="2655273" name="Text Box 41"/>
          <p:cNvSpPr txBox="1">
            <a:spLocks noChangeArrowheads="1"/>
          </p:cNvSpPr>
          <p:nvPr/>
        </p:nvSpPr>
        <p:spPr bwMode="auto">
          <a:xfrm>
            <a:off x="2807636" y="5479409"/>
            <a:ext cx="12144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simple</a:t>
            </a:r>
          </a:p>
        </p:txBody>
      </p:sp>
      <p:sp>
        <p:nvSpPr>
          <p:cNvPr id="2655274" name="Text Box 42"/>
          <p:cNvSpPr txBox="1">
            <a:spLocks noChangeArrowheads="1"/>
          </p:cNvSpPr>
          <p:nvPr/>
        </p:nvSpPr>
        <p:spPr bwMode="auto">
          <a:xfrm>
            <a:off x="5550836" y="5493697"/>
            <a:ext cx="8985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hard</a:t>
            </a:r>
          </a:p>
        </p:txBody>
      </p:sp>
      <p:sp>
        <p:nvSpPr>
          <p:cNvPr id="2655275" name="Text Box 43"/>
          <p:cNvSpPr txBox="1">
            <a:spLocks noChangeArrowheads="1"/>
          </p:cNvSpPr>
          <p:nvPr/>
        </p:nvSpPr>
        <p:spPr bwMode="auto">
          <a:xfrm>
            <a:off x="1588436" y="2202809"/>
            <a:ext cx="11747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robust</a:t>
            </a:r>
          </a:p>
        </p:txBody>
      </p:sp>
      <p:sp>
        <p:nvSpPr>
          <p:cNvPr id="2655276" name="Text Box 44"/>
          <p:cNvSpPr txBox="1">
            <a:spLocks noChangeArrowheads="1"/>
          </p:cNvSpPr>
          <p:nvPr/>
        </p:nvSpPr>
        <p:spPr bwMode="auto">
          <a:xfrm>
            <a:off x="1604311" y="4742809"/>
            <a:ext cx="11557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fragile</a:t>
            </a:r>
          </a:p>
        </p:txBody>
      </p:sp>
      <p:sp>
        <p:nvSpPr>
          <p:cNvPr id="46" name="Oval 39"/>
          <p:cNvSpPr>
            <a:spLocks noChangeArrowheads="1"/>
          </p:cNvSpPr>
          <p:nvPr/>
        </p:nvSpPr>
        <p:spPr bwMode="auto">
          <a:xfrm>
            <a:off x="5280961" y="2253116"/>
            <a:ext cx="1828800" cy="681038"/>
          </a:xfrm>
          <a:prstGeom prst="ellipse">
            <a:avLst/>
          </a:prstGeom>
          <a:noFill/>
          <a:ln w="762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solidFill>
                <a:srgbClr val="660066"/>
              </a:solidFill>
            </a:endParaRPr>
          </a:p>
        </p:txBody>
      </p:sp>
      <p:sp>
        <p:nvSpPr>
          <p:cNvPr id="3" name="TextBox 2"/>
          <p:cNvSpPr txBox="1"/>
          <p:nvPr/>
        </p:nvSpPr>
        <p:spPr>
          <a:xfrm>
            <a:off x="7330149" y="2402616"/>
            <a:ext cx="1774945" cy="1107996"/>
          </a:xfrm>
          <a:prstGeom prst="rect">
            <a:avLst/>
          </a:prstGeom>
          <a:noFill/>
        </p:spPr>
        <p:txBody>
          <a:bodyPr wrap="none" rtlCol="0">
            <a:spAutoFit/>
          </a:bodyPr>
          <a:lstStyle/>
          <a:p>
            <a:pPr algn="ctr"/>
            <a:r>
              <a:rPr lang="en-US" sz="2400" b="1" dirty="0" smtClean="0">
                <a:solidFill>
                  <a:srgbClr val="FF0000"/>
                </a:solidFill>
                <a:latin typeface="Arial" charset="0"/>
                <a:cs typeface="Arial" charset="0"/>
              </a:rPr>
              <a:t>Find a new</a:t>
            </a:r>
          </a:p>
          <a:p>
            <a:pPr algn="ctr"/>
            <a:r>
              <a:rPr lang="en-US" sz="2400" b="1" dirty="0" smtClean="0">
                <a:solidFill>
                  <a:srgbClr val="FF0000"/>
                </a:solidFill>
                <a:latin typeface="Arial" charset="0"/>
                <a:cs typeface="Arial" charset="0"/>
              </a:rPr>
              <a:t>job</a:t>
            </a:r>
            <a:endParaRPr lang="en-US" sz="2400" b="1" dirty="0">
              <a:solidFill>
                <a:srgbClr val="FF0000"/>
              </a:solidFill>
              <a:latin typeface="Arial" charset="0"/>
              <a:cs typeface="Arial" charset="0"/>
            </a:endParaRPr>
          </a:p>
          <a:p>
            <a:pPr algn="ctr"/>
            <a:endParaRPr lang="en-US" dirty="0"/>
          </a:p>
        </p:txBody>
      </p:sp>
      <p:cxnSp>
        <p:nvCxnSpPr>
          <p:cNvPr id="6" name="Straight Arrow Connector 5"/>
          <p:cNvCxnSpPr/>
          <p:nvPr/>
        </p:nvCxnSpPr>
        <p:spPr>
          <a:xfrm flipH="1">
            <a:off x="4244324" y="3743386"/>
            <a:ext cx="2525712" cy="440623"/>
          </a:xfrm>
          <a:prstGeom prst="straightConnector1">
            <a:avLst/>
          </a:prstGeom>
          <a:ln w="412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49765" y="3473867"/>
            <a:ext cx="2273385" cy="446276"/>
          </a:xfrm>
          <a:prstGeom prst="rect">
            <a:avLst/>
          </a:prstGeom>
          <a:noFill/>
        </p:spPr>
        <p:txBody>
          <a:bodyPr wrap="none" rtlCol="0">
            <a:spAutoFit/>
          </a:bodyPr>
          <a:lstStyle/>
          <a:p>
            <a:r>
              <a:rPr lang="en-US" sz="2300" b="1" dirty="0" smtClean="0"/>
              <a:t>Tradeoff Frontier</a:t>
            </a:r>
            <a:endParaRPr lang="en-US" sz="2300" b="1" dirty="0"/>
          </a:p>
        </p:txBody>
      </p:sp>
    </p:spTree>
    <p:extLst>
      <p:ext uri="{BB962C8B-B14F-4D97-AF65-F5344CB8AC3E}">
        <p14:creationId xmlns:p14="http://schemas.microsoft.com/office/powerpoint/2010/main" val="418820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55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552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552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552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5269" grpId="0" animBg="1"/>
      <p:bldP spid="2655270" grpId="0"/>
      <p:bldP spid="2655271" grpId="0" animBg="1"/>
      <p:bldP spid="2655272" grpId="0"/>
      <p:bldP spid="46"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2930" name="Rectangle 2"/>
          <p:cNvSpPr>
            <a:spLocks noGrp="1" noChangeArrowheads="1"/>
          </p:cNvSpPr>
          <p:nvPr>
            <p:ph type="title"/>
          </p:nvPr>
        </p:nvSpPr>
        <p:spPr>
          <a:xfrm>
            <a:off x="1775916" y="990600"/>
            <a:ext cx="1491656" cy="609600"/>
          </a:xfrm>
        </p:spPr>
        <p:txBody>
          <a:bodyPr/>
          <a:lstStyle/>
          <a:p>
            <a:pPr algn="l"/>
            <a:r>
              <a:rPr lang="en-US" sz="3200" u="sng" dirty="0">
                <a:solidFill>
                  <a:srgbClr val="008000"/>
                </a:solidFill>
              </a:rPr>
              <a:t>Robust</a:t>
            </a:r>
          </a:p>
        </p:txBody>
      </p:sp>
      <p:sp>
        <p:nvSpPr>
          <p:cNvPr id="12412931" name="Rectangle 3"/>
          <p:cNvSpPr>
            <a:spLocks noChangeArrowheads="1"/>
          </p:cNvSpPr>
          <p:nvPr/>
        </p:nvSpPr>
        <p:spPr bwMode="auto">
          <a:xfrm>
            <a:off x="6156715" y="990600"/>
            <a:ext cx="1935970"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eaLnBrk="1" hangingPunct="1"/>
            <a:r>
              <a:rPr lang="en-US" sz="3200" u="sng" dirty="0">
                <a:solidFill>
                  <a:srgbClr val="FF0000"/>
                </a:solidFill>
                <a:cs typeface="Arial" charset="0"/>
              </a:rPr>
              <a:t>Yet Fragile</a:t>
            </a:r>
          </a:p>
        </p:txBody>
      </p:sp>
      <p:sp>
        <p:nvSpPr>
          <p:cNvPr id="12412932" name="Text Box 4"/>
          <p:cNvSpPr txBox="1">
            <a:spLocks noChangeArrowheads="1"/>
          </p:cNvSpPr>
          <p:nvPr/>
        </p:nvSpPr>
        <p:spPr bwMode="auto">
          <a:xfrm>
            <a:off x="376264" y="76704"/>
            <a:ext cx="861533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eaLnBrk="1" hangingPunct="1"/>
            <a:r>
              <a:rPr lang="en-US" sz="4000" dirty="0" smtClean="0"/>
              <a:t>BTW, RYF Behavior is Everywhere</a:t>
            </a:r>
            <a:endParaRPr lang="en-US" sz="4000" dirty="0"/>
          </a:p>
        </p:txBody>
      </p:sp>
      <p:sp>
        <p:nvSpPr>
          <p:cNvPr id="12412933" name="Text Box 5"/>
          <p:cNvSpPr txBox="1">
            <a:spLocks noChangeArrowheads="1"/>
          </p:cNvSpPr>
          <p:nvPr/>
        </p:nvSpPr>
        <p:spPr bwMode="auto">
          <a:xfrm>
            <a:off x="76200" y="1722506"/>
            <a:ext cx="4903907" cy="2749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a:lnSpc>
                <a:spcPct val="90000"/>
              </a:lnSpc>
              <a:spcBef>
                <a:spcPct val="15000"/>
              </a:spcBef>
              <a:buFont typeface="Wingdings" charset="0"/>
              <a:buChar char="J"/>
            </a:pPr>
            <a:r>
              <a:rPr lang="en-US" sz="2800" dirty="0"/>
              <a:t>Efficient, flexible metabolism</a:t>
            </a:r>
          </a:p>
          <a:p>
            <a:pPr>
              <a:lnSpc>
                <a:spcPct val="90000"/>
              </a:lnSpc>
              <a:spcBef>
                <a:spcPct val="15000"/>
              </a:spcBef>
              <a:buFont typeface="Wingdings" charset="0"/>
              <a:buChar char="J"/>
            </a:pPr>
            <a:r>
              <a:rPr lang="en-US" sz="2800" dirty="0"/>
              <a:t>Complex development </a:t>
            </a:r>
            <a:r>
              <a:rPr lang="en-US" sz="2800" dirty="0">
                <a:solidFill>
                  <a:schemeClr val="bg1"/>
                </a:solidFill>
              </a:rPr>
              <a:t>and</a:t>
            </a:r>
          </a:p>
          <a:p>
            <a:pPr>
              <a:lnSpc>
                <a:spcPct val="90000"/>
              </a:lnSpc>
              <a:spcBef>
                <a:spcPct val="15000"/>
              </a:spcBef>
              <a:buFont typeface="Wingdings" charset="0"/>
              <a:buChar char="J"/>
            </a:pPr>
            <a:r>
              <a:rPr lang="en-US" sz="2800" dirty="0"/>
              <a:t>Immune systems</a:t>
            </a:r>
            <a:endParaRPr lang="en-US" sz="2800" dirty="0">
              <a:solidFill>
                <a:schemeClr val="bg1"/>
              </a:solidFill>
            </a:endParaRPr>
          </a:p>
          <a:p>
            <a:pPr>
              <a:lnSpc>
                <a:spcPct val="90000"/>
              </a:lnSpc>
              <a:spcBef>
                <a:spcPct val="15000"/>
              </a:spcBef>
              <a:buFont typeface="Wingdings" charset="0"/>
              <a:buChar char="J"/>
            </a:pPr>
            <a:r>
              <a:rPr lang="en-US" sz="2800" dirty="0"/>
              <a:t>Regeneration &amp; renewal </a:t>
            </a:r>
          </a:p>
          <a:p>
            <a:pPr>
              <a:lnSpc>
                <a:spcPct val="90000"/>
              </a:lnSpc>
              <a:spcBef>
                <a:spcPct val="15000"/>
              </a:spcBef>
              <a:buFont typeface="Wingdings" charset="0"/>
              <a:buChar char="4"/>
            </a:pPr>
            <a:r>
              <a:rPr lang="en-US" sz="2800" dirty="0"/>
              <a:t>Complex </a:t>
            </a:r>
            <a:r>
              <a:rPr lang="en-US" sz="2800" dirty="0" smtClean="0"/>
              <a:t>societies</a:t>
            </a:r>
          </a:p>
          <a:p>
            <a:pPr>
              <a:lnSpc>
                <a:spcPct val="90000"/>
              </a:lnSpc>
              <a:spcBef>
                <a:spcPct val="15000"/>
              </a:spcBef>
              <a:buFont typeface="Wingdings" charset="0"/>
              <a:buChar char="4"/>
            </a:pPr>
            <a:r>
              <a:rPr lang="en-US" sz="2800" dirty="0" smtClean="0"/>
              <a:t>Advanced Technologies</a:t>
            </a:r>
            <a:endParaRPr lang="en-US" sz="2800" dirty="0"/>
          </a:p>
        </p:txBody>
      </p:sp>
      <p:sp>
        <p:nvSpPr>
          <p:cNvPr id="12412934" name="Text Box 6"/>
          <p:cNvSpPr txBox="1">
            <a:spLocks noChangeArrowheads="1"/>
          </p:cNvSpPr>
          <p:nvPr/>
        </p:nvSpPr>
        <p:spPr bwMode="auto">
          <a:xfrm>
            <a:off x="5029200" y="1705083"/>
            <a:ext cx="4191000" cy="2749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a:lnSpc>
                <a:spcPct val="90000"/>
              </a:lnSpc>
              <a:spcBef>
                <a:spcPct val="15000"/>
              </a:spcBef>
              <a:buFont typeface="Wingdings" charset="0"/>
              <a:buChar char="L"/>
            </a:pPr>
            <a:r>
              <a:rPr lang="en-US" sz="2800" dirty="0"/>
              <a:t>Obesity and diabetes</a:t>
            </a:r>
          </a:p>
          <a:p>
            <a:pPr>
              <a:lnSpc>
                <a:spcPct val="90000"/>
              </a:lnSpc>
              <a:spcBef>
                <a:spcPct val="15000"/>
              </a:spcBef>
              <a:buFont typeface="Wingdings" charset="0"/>
              <a:buChar char="L"/>
            </a:pPr>
            <a:r>
              <a:rPr lang="en-US" sz="2800" dirty="0"/>
              <a:t>Rich microbe ecosystem </a:t>
            </a:r>
          </a:p>
          <a:p>
            <a:pPr>
              <a:lnSpc>
                <a:spcPct val="90000"/>
              </a:lnSpc>
              <a:spcBef>
                <a:spcPct val="15000"/>
              </a:spcBef>
              <a:buFont typeface="Wingdings" charset="0"/>
              <a:buChar char="L"/>
            </a:pPr>
            <a:r>
              <a:rPr lang="en-US" sz="2800" dirty="0"/>
              <a:t>Inflammation, Auto</a:t>
            </a:r>
            <a:r>
              <a:rPr lang="en-US" sz="2800" dirty="0" smtClean="0"/>
              <a:t>-Im.</a:t>
            </a:r>
            <a:endParaRPr lang="en-US" sz="2800" dirty="0"/>
          </a:p>
          <a:p>
            <a:pPr>
              <a:lnSpc>
                <a:spcPct val="90000"/>
              </a:lnSpc>
              <a:spcBef>
                <a:spcPct val="15000"/>
              </a:spcBef>
              <a:buFont typeface="Wingdings" charset="0"/>
              <a:buChar char="L"/>
            </a:pPr>
            <a:r>
              <a:rPr lang="en-US" sz="2800" dirty="0"/>
              <a:t>Cancer</a:t>
            </a:r>
          </a:p>
          <a:p>
            <a:pPr>
              <a:lnSpc>
                <a:spcPct val="90000"/>
              </a:lnSpc>
              <a:spcBef>
                <a:spcPct val="15000"/>
              </a:spcBef>
              <a:buFont typeface="Wingdings" charset="0"/>
              <a:buChar char="N"/>
            </a:pPr>
            <a:r>
              <a:rPr lang="en-US" sz="2800" dirty="0"/>
              <a:t>Epidemics, war, …</a:t>
            </a:r>
          </a:p>
          <a:p>
            <a:pPr>
              <a:lnSpc>
                <a:spcPct val="90000"/>
              </a:lnSpc>
              <a:spcBef>
                <a:spcPct val="15000"/>
              </a:spcBef>
              <a:buFont typeface="Wingdings" charset="0"/>
              <a:buChar char="M"/>
            </a:pPr>
            <a:r>
              <a:rPr lang="en-US" sz="2800" dirty="0"/>
              <a:t>Catastrophic failures</a:t>
            </a:r>
          </a:p>
        </p:txBody>
      </p:sp>
      <p:sp>
        <p:nvSpPr>
          <p:cNvPr id="12412935" name="Rectangle 7"/>
          <p:cNvSpPr>
            <a:spLocks noGrp="1" noChangeArrowheads="1"/>
          </p:cNvSpPr>
          <p:nvPr>
            <p:ph type="body" idx="1"/>
          </p:nvPr>
        </p:nvSpPr>
        <p:spPr>
          <a:xfrm>
            <a:off x="228600" y="4724400"/>
            <a:ext cx="8763000" cy="2133600"/>
          </a:xfrm>
          <a:noFill/>
          <a:ln/>
        </p:spPr>
        <p:txBody>
          <a:bodyPr>
            <a:normAutofit fontScale="92500" lnSpcReduction="10000"/>
          </a:bodyPr>
          <a:lstStyle/>
          <a:p>
            <a:r>
              <a:rPr lang="en-US" sz="2000" dirty="0" smtClean="0"/>
              <a:t>“Evolved” </a:t>
            </a:r>
            <a:r>
              <a:rPr lang="en-US" sz="2000" dirty="0"/>
              <a:t>mechanisms for robustness </a:t>
            </a:r>
            <a:r>
              <a:rPr lang="en-US" sz="2000" i="1" dirty="0"/>
              <a:t>allow </a:t>
            </a:r>
            <a:r>
              <a:rPr lang="en-US" sz="2000" i="1" dirty="0" smtClean="0"/>
              <a:t>for, </a:t>
            </a:r>
            <a:r>
              <a:rPr lang="en-US" sz="2000" dirty="0" smtClean="0">
                <a:solidFill>
                  <a:srgbClr val="FF0000"/>
                </a:solidFill>
              </a:rPr>
              <a:t>even </a:t>
            </a:r>
            <a:r>
              <a:rPr lang="en-US" sz="2000" i="1" dirty="0">
                <a:solidFill>
                  <a:srgbClr val="FF0000"/>
                </a:solidFill>
              </a:rPr>
              <a:t>facilitate</a:t>
            </a:r>
            <a:r>
              <a:rPr lang="en-US" sz="2000" i="1" dirty="0"/>
              <a:t>,</a:t>
            </a:r>
            <a:r>
              <a:rPr lang="en-US" sz="2000" dirty="0"/>
              <a:t> novel, severe fragilities </a:t>
            </a:r>
            <a:r>
              <a:rPr lang="en-US" sz="2000" dirty="0" smtClean="0"/>
              <a:t>elsewhere. That is, they are RYF-Complex</a:t>
            </a:r>
          </a:p>
          <a:p>
            <a:endParaRPr lang="en-US" sz="2000" dirty="0"/>
          </a:p>
          <a:p>
            <a:r>
              <a:rPr lang="en-US" sz="2000" dirty="0" smtClean="0"/>
              <a:t>Often </a:t>
            </a:r>
            <a:r>
              <a:rPr lang="en-US" sz="2000" dirty="0"/>
              <a:t>involving hijacking</a:t>
            </a:r>
            <a:r>
              <a:rPr lang="en-US" sz="2000" dirty="0" smtClean="0"/>
              <a:t>/predation/exploitation of the </a:t>
            </a:r>
            <a:r>
              <a:rPr lang="en-US" sz="2000" dirty="0"/>
              <a:t>same </a:t>
            </a:r>
            <a:r>
              <a:rPr lang="en-US" sz="2000" dirty="0" smtClean="0"/>
              <a:t>mechanism</a:t>
            </a:r>
          </a:p>
          <a:p>
            <a:pPr lvl="1"/>
            <a:r>
              <a:rPr lang="en-US" sz="1700" dirty="0" smtClean="0"/>
              <a:t>We’ve certainly seen this in the Internet space (consider DDOS of various varieties)</a:t>
            </a:r>
          </a:p>
          <a:p>
            <a:pPr lvl="1"/>
            <a:endParaRPr lang="en-US" sz="1600" dirty="0"/>
          </a:p>
          <a:p>
            <a:r>
              <a:rPr lang="en-US" sz="2000" dirty="0" smtClean="0"/>
              <a:t>These are </a:t>
            </a:r>
            <a:r>
              <a:rPr lang="en-US" sz="2000" dirty="0"/>
              <a:t>hard constraints </a:t>
            </a:r>
            <a:r>
              <a:rPr lang="en-US" sz="2000" dirty="0" smtClean="0"/>
              <a:t>(RYF behavior is conserved)</a:t>
            </a:r>
            <a:endParaRPr lang="en-US" sz="2000" dirty="0"/>
          </a:p>
        </p:txBody>
      </p:sp>
      <p:sp>
        <p:nvSpPr>
          <p:cNvPr id="3" name="Slide Number Placeholder 2"/>
          <p:cNvSpPr>
            <a:spLocks noGrp="1"/>
          </p:cNvSpPr>
          <p:nvPr>
            <p:ph type="sldNum" sz="quarter" idx="12"/>
          </p:nvPr>
        </p:nvSpPr>
        <p:spPr/>
        <p:txBody>
          <a:bodyPr/>
          <a:lstStyle/>
          <a:p>
            <a:fld id="{21F837FD-8F87-7743-AB44-21CAE7E625D8}" type="slidenum">
              <a:rPr lang="en-US" smtClean="0"/>
              <a:t>21</a:t>
            </a:fld>
            <a:endParaRPr lang="en-US" dirty="0"/>
          </a:p>
        </p:txBody>
      </p:sp>
    </p:spTree>
    <p:extLst>
      <p:ext uri="{BB962C8B-B14F-4D97-AF65-F5344CB8AC3E}">
        <p14:creationId xmlns:p14="http://schemas.microsoft.com/office/powerpoint/2010/main" val="24487117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412933">
                                            <p:txEl>
                                              <p:pRg st="0" end="0"/>
                                            </p:txEl>
                                          </p:spTgt>
                                        </p:tgtEl>
                                        <p:attrNameLst>
                                          <p:attrName>style.visibility</p:attrName>
                                        </p:attrNameLst>
                                      </p:cBhvr>
                                      <p:to>
                                        <p:strVal val="visible"/>
                                      </p:to>
                                    </p:set>
                                    <p:animEffect transition="in" filter="wipe(left)">
                                      <p:cBhvr>
                                        <p:cTn id="7" dur="500"/>
                                        <p:tgtEl>
                                          <p:spTgt spid="124129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412934">
                                            <p:txEl>
                                              <p:pRg st="0" end="0"/>
                                            </p:txEl>
                                          </p:spTgt>
                                        </p:tgtEl>
                                        <p:attrNameLst>
                                          <p:attrName>style.visibility</p:attrName>
                                        </p:attrNameLst>
                                      </p:cBhvr>
                                      <p:to>
                                        <p:strVal val="visible"/>
                                      </p:to>
                                    </p:set>
                                    <p:animEffect transition="in" filter="wipe(left)">
                                      <p:cBhvr>
                                        <p:cTn id="12" dur="500"/>
                                        <p:tgtEl>
                                          <p:spTgt spid="1241293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412933">
                                            <p:txEl>
                                              <p:pRg st="1" end="1"/>
                                            </p:txEl>
                                          </p:spTgt>
                                        </p:tgtEl>
                                        <p:attrNameLst>
                                          <p:attrName>style.visibility</p:attrName>
                                        </p:attrNameLst>
                                      </p:cBhvr>
                                      <p:to>
                                        <p:strVal val="visible"/>
                                      </p:to>
                                    </p:set>
                                    <p:animEffect transition="in" filter="wipe(left)">
                                      <p:cBhvr>
                                        <p:cTn id="17" dur="500"/>
                                        <p:tgtEl>
                                          <p:spTgt spid="1241293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412934">
                                            <p:txEl>
                                              <p:pRg st="1" end="1"/>
                                            </p:txEl>
                                          </p:spTgt>
                                        </p:tgtEl>
                                        <p:attrNameLst>
                                          <p:attrName>style.visibility</p:attrName>
                                        </p:attrNameLst>
                                      </p:cBhvr>
                                      <p:to>
                                        <p:strVal val="visible"/>
                                      </p:to>
                                    </p:set>
                                    <p:animEffect transition="in" filter="wipe(left)">
                                      <p:cBhvr>
                                        <p:cTn id="22" dur="500"/>
                                        <p:tgtEl>
                                          <p:spTgt spid="12412934">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412933">
                                            <p:txEl>
                                              <p:pRg st="2" end="2"/>
                                            </p:txEl>
                                          </p:spTgt>
                                        </p:tgtEl>
                                        <p:attrNameLst>
                                          <p:attrName>style.visibility</p:attrName>
                                        </p:attrNameLst>
                                      </p:cBhvr>
                                      <p:to>
                                        <p:strVal val="visible"/>
                                      </p:to>
                                    </p:set>
                                    <p:animEffect transition="in" filter="wipe(left)">
                                      <p:cBhvr>
                                        <p:cTn id="27" dur="500"/>
                                        <p:tgtEl>
                                          <p:spTgt spid="12412933">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412934">
                                            <p:txEl>
                                              <p:pRg st="2" end="2"/>
                                            </p:txEl>
                                          </p:spTgt>
                                        </p:tgtEl>
                                        <p:attrNameLst>
                                          <p:attrName>style.visibility</p:attrName>
                                        </p:attrNameLst>
                                      </p:cBhvr>
                                      <p:to>
                                        <p:strVal val="visible"/>
                                      </p:to>
                                    </p:set>
                                    <p:animEffect transition="in" filter="wipe(left)">
                                      <p:cBhvr>
                                        <p:cTn id="32" dur="500"/>
                                        <p:tgtEl>
                                          <p:spTgt spid="12412934">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412933">
                                            <p:txEl>
                                              <p:pRg st="3" end="3"/>
                                            </p:txEl>
                                          </p:spTgt>
                                        </p:tgtEl>
                                        <p:attrNameLst>
                                          <p:attrName>style.visibility</p:attrName>
                                        </p:attrNameLst>
                                      </p:cBhvr>
                                      <p:to>
                                        <p:strVal val="visible"/>
                                      </p:to>
                                    </p:set>
                                    <p:animEffect transition="in" filter="wipe(left)">
                                      <p:cBhvr>
                                        <p:cTn id="37" dur="500"/>
                                        <p:tgtEl>
                                          <p:spTgt spid="12412933">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412934">
                                            <p:txEl>
                                              <p:pRg st="3" end="3"/>
                                            </p:txEl>
                                          </p:spTgt>
                                        </p:tgtEl>
                                        <p:attrNameLst>
                                          <p:attrName>style.visibility</p:attrName>
                                        </p:attrNameLst>
                                      </p:cBhvr>
                                      <p:to>
                                        <p:strVal val="visible"/>
                                      </p:to>
                                    </p:set>
                                    <p:animEffect transition="in" filter="wipe(left)">
                                      <p:cBhvr>
                                        <p:cTn id="42" dur="500"/>
                                        <p:tgtEl>
                                          <p:spTgt spid="12412934">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2412933">
                                            <p:txEl>
                                              <p:pRg st="4" end="4"/>
                                            </p:txEl>
                                          </p:spTgt>
                                        </p:tgtEl>
                                        <p:attrNameLst>
                                          <p:attrName>style.visibility</p:attrName>
                                        </p:attrNameLst>
                                      </p:cBhvr>
                                      <p:to>
                                        <p:strVal val="visible"/>
                                      </p:to>
                                    </p:set>
                                    <p:animEffect transition="in" filter="wipe(left)">
                                      <p:cBhvr>
                                        <p:cTn id="47" dur="500"/>
                                        <p:tgtEl>
                                          <p:spTgt spid="1241293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412933">
                                            <p:txEl>
                                              <p:pRg st="5" end="5"/>
                                            </p:txEl>
                                          </p:spTgt>
                                        </p:tgtEl>
                                        <p:attrNameLst>
                                          <p:attrName>style.visibility</p:attrName>
                                        </p:attrNameLst>
                                      </p:cBhvr>
                                      <p:to>
                                        <p:strVal val="visible"/>
                                      </p:to>
                                    </p:set>
                                    <p:animEffect transition="in" filter="wipe(left)">
                                      <p:cBhvr>
                                        <p:cTn id="52" dur="500"/>
                                        <p:tgtEl>
                                          <p:spTgt spid="12412933">
                                            <p:txEl>
                                              <p:pRg st="5" end="5"/>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2412934">
                                            <p:txEl>
                                              <p:pRg st="4" end="4"/>
                                            </p:txEl>
                                          </p:spTgt>
                                        </p:tgtEl>
                                        <p:attrNameLst>
                                          <p:attrName>style.visibility</p:attrName>
                                        </p:attrNameLst>
                                      </p:cBhvr>
                                      <p:to>
                                        <p:strVal val="visible"/>
                                      </p:to>
                                    </p:set>
                                    <p:animEffect transition="in" filter="wipe(left)">
                                      <p:cBhvr>
                                        <p:cTn id="57" dur="500"/>
                                        <p:tgtEl>
                                          <p:spTgt spid="12412934">
                                            <p:txEl>
                                              <p:pRg st="4" end="4"/>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2412934">
                                            <p:txEl>
                                              <p:pRg st="5" end="5"/>
                                            </p:txEl>
                                          </p:spTgt>
                                        </p:tgtEl>
                                        <p:attrNameLst>
                                          <p:attrName>style.visibility</p:attrName>
                                        </p:attrNameLst>
                                      </p:cBhvr>
                                      <p:to>
                                        <p:strVal val="visible"/>
                                      </p:to>
                                    </p:set>
                                    <p:animEffect transition="in" filter="wipe(left)">
                                      <p:cBhvr>
                                        <p:cTn id="62" dur="500"/>
                                        <p:tgtEl>
                                          <p:spTgt spid="12412934">
                                            <p:txEl>
                                              <p:pRg st="5" end="5"/>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412935">
                                            <p:bg/>
                                          </p:spTgt>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1000"/>
                                  </p:stCondLst>
                                  <p:childTnLst>
                                    <p:set>
                                      <p:cBhvr>
                                        <p:cTn id="69" dur="1" fill="hold">
                                          <p:stCondLst>
                                            <p:cond delay="0"/>
                                          </p:stCondLst>
                                        </p:cTn>
                                        <p:tgtEl>
                                          <p:spTgt spid="12412935">
                                            <p:txEl>
                                              <p:pRg st="0" end="0"/>
                                            </p:txEl>
                                          </p:spTgt>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2412935">
                                            <p:txEl>
                                              <p:pRg st="2" end="2"/>
                                            </p:txEl>
                                          </p:spTgt>
                                        </p:tgtEl>
                                        <p:attrNameLst>
                                          <p:attrName>style.visibility</p:attrName>
                                        </p:attrNameLst>
                                      </p:cBhvr>
                                      <p:to>
                                        <p:strVal val="visible"/>
                                      </p:to>
                                    </p:set>
                                  </p:childTnLst>
                                </p:cTn>
                              </p:par>
                              <p:par>
                                <p:cTn id="74" presetID="1" presetClass="entr" presetSubtype="0" fill="hold" grpId="0" nodeType="withEffect">
                                  <p:stCondLst>
                                    <p:cond delay="2000"/>
                                  </p:stCondLst>
                                  <p:childTnLst>
                                    <p:set>
                                      <p:cBhvr>
                                        <p:cTn id="75" dur="1" fill="hold">
                                          <p:stCondLst>
                                            <p:cond delay="0"/>
                                          </p:stCondLst>
                                        </p:cTn>
                                        <p:tgtEl>
                                          <p:spTgt spid="12412935">
                                            <p:txEl>
                                              <p:pRg st="3" end="3"/>
                                            </p:txEl>
                                          </p:spTgt>
                                        </p:tgtEl>
                                        <p:attrNameLst>
                                          <p:attrName>style.visibility</p:attrName>
                                        </p:attrNameLst>
                                      </p:cBhvr>
                                      <p:to>
                                        <p:strVal val="visible"/>
                                      </p:to>
                                    </p:set>
                                  </p:childTnLst>
                                </p:cTn>
                              </p:par>
                            </p:childTnLst>
                          </p:cTn>
                        </p:par>
                        <p:par>
                          <p:cTn id="76" fill="hold" nodeType="afterGroup">
                            <p:stCondLst>
                              <p:cond delay="2000"/>
                            </p:stCondLst>
                            <p:childTnLst>
                              <p:par>
                                <p:cTn id="77" presetID="1" presetClass="entr" presetSubtype="0" fill="hold" grpId="0" nodeType="afterEffect">
                                  <p:stCondLst>
                                    <p:cond delay="2000"/>
                                  </p:stCondLst>
                                  <p:childTnLst>
                                    <p:set>
                                      <p:cBhvr>
                                        <p:cTn id="78" dur="1" fill="hold">
                                          <p:stCondLst>
                                            <p:cond delay="0"/>
                                          </p:stCondLst>
                                        </p:cTn>
                                        <p:tgtEl>
                                          <p:spTgt spid="124129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12935" grpId="0" build="p" animBg="1" advAuto="100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635" y="274638"/>
            <a:ext cx="8710353" cy="666157"/>
          </a:xfrm>
        </p:spPr>
        <p:txBody>
          <a:bodyPr>
            <a:noAutofit/>
          </a:bodyPr>
          <a:lstStyle/>
          <a:p>
            <a:r>
              <a:rPr lang="en-US" sz="3400" dirty="0" smtClean="0"/>
              <a:t>Summary: Understanding RYF is </a:t>
            </a:r>
            <a:r>
              <a:rPr lang="en-US" sz="3400" b="1" i="1" dirty="0" smtClean="0"/>
              <a:t>The</a:t>
            </a:r>
            <a:r>
              <a:rPr lang="en-US" sz="3400" dirty="0" smtClean="0"/>
              <a:t> Challenge</a:t>
            </a:r>
            <a:endParaRPr lang="en-US" sz="3400" dirty="0"/>
          </a:p>
        </p:txBody>
      </p:sp>
      <p:sp>
        <p:nvSpPr>
          <p:cNvPr id="3" name="Content Placeholder 2"/>
          <p:cNvSpPr>
            <a:spLocks noGrp="1"/>
          </p:cNvSpPr>
          <p:nvPr>
            <p:ph idx="1"/>
          </p:nvPr>
        </p:nvSpPr>
        <p:spPr>
          <a:xfrm>
            <a:off x="250635" y="1199534"/>
            <a:ext cx="8555007" cy="5222985"/>
          </a:xfrm>
        </p:spPr>
        <p:txBody>
          <a:bodyPr>
            <a:normAutofit fontScale="62500" lnSpcReduction="20000"/>
          </a:bodyPr>
          <a:lstStyle/>
          <a:p>
            <a:r>
              <a:rPr lang="en-US" sz="3400" dirty="0" smtClean="0"/>
              <a:t>It turns out that managing</a:t>
            </a:r>
            <a:r>
              <a:rPr lang="en-US" sz="3400" dirty="0"/>
              <a:t>/understanding RYF behavior is </a:t>
            </a:r>
            <a:r>
              <a:rPr lang="en-US" sz="3400" b="1" i="1" dirty="0"/>
              <a:t>the most essential challenge </a:t>
            </a:r>
            <a:r>
              <a:rPr lang="en-US" sz="3400" dirty="0"/>
              <a:t>in technology, society, politics, ecosystems, medicine, </a:t>
            </a:r>
            <a:r>
              <a:rPr lang="en-US" sz="3400" dirty="0" smtClean="0"/>
              <a:t>etc. This means…</a:t>
            </a:r>
          </a:p>
          <a:p>
            <a:pPr lvl="1"/>
            <a:r>
              <a:rPr lang="en-US" sz="2900" dirty="0" smtClean="0"/>
              <a:t>Understanding </a:t>
            </a:r>
            <a:r>
              <a:rPr lang="en-US" sz="2900" i="1" dirty="0" smtClean="0"/>
              <a:t>Universal Architectural Principles</a:t>
            </a:r>
          </a:p>
          <a:p>
            <a:pPr lvl="2"/>
            <a:r>
              <a:rPr lang="en-US" sz="2600" dirty="0" smtClean="0"/>
              <a:t>Look ahead: Layering, Bowties/Hourglasses, Constraints that Deconstrain</a:t>
            </a:r>
          </a:p>
          <a:p>
            <a:pPr lvl="1"/>
            <a:r>
              <a:rPr lang="en-US" sz="2900" dirty="0" smtClean="0"/>
              <a:t>Managing </a:t>
            </a:r>
            <a:r>
              <a:rPr lang="en-US" sz="2900" dirty="0"/>
              <a:t>spiraling complexity/fragility</a:t>
            </a:r>
          </a:p>
          <a:p>
            <a:pPr lvl="1"/>
            <a:r>
              <a:rPr lang="en-US" sz="2900" dirty="0"/>
              <a:t>Not predicting what is likely or </a:t>
            </a:r>
            <a:r>
              <a:rPr lang="en-US" sz="2900" dirty="0" smtClean="0"/>
              <a:t>typical </a:t>
            </a:r>
          </a:p>
          <a:p>
            <a:pPr lvl="2"/>
            <a:r>
              <a:rPr lang="en-US" sz="2600" dirty="0" smtClean="0"/>
              <a:t>But rather </a:t>
            </a:r>
            <a:r>
              <a:rPr lang="en-US" sz="2600" dirty="0"/>
              <a:t>understanding what is </a:t>
            </a:r>
            <a:r>
              <a:rPr lang="en-US" sz="2600" dirty="0" smtClean="0"/>
              <a:t>catastrophic</a:t>
            </a:r>
          </a:p>
          <a:p>
            <a:pPr lvl="2"/>
            <a:r>
              <a:rPr lang="en-US" sz="2600" dirty="0" smtClean="0"/>
              <a:t>or in Taleb’s terminology, that which is </a:t>
            </a:r>
            <a:r>
              <a:rPr lang="en-US" sz="2600" i="1" dirty="0" smtClean="0"/>
              <a:t>fat tailed</a:t>
            </a:r>
          </a:p>
          <a:p>
            <a:pPr>
              <a:lnSpc>
                <a:spcPct val="90000"/>
              </a:lnSpc>
            </a:pPr>
            <a:endParaRPr lang="en-US" sz="3000" dirty="0" smtClean="0"/>
          </a:p>
          <a:p>
            <a:pPr>
              <a:lnSpc>
                <a:spcPct val="90000"/>
              </a:lnSpc>
            </a:pPr>
            <a:r>
              <a:rPr lang="en-US" sz="3000" dirty="0" smtClean="0"/>
              <a:t>And BTW</a:t>
            </a:r>
            <a:r>
              <a:rPr lang="en-US" sz="3000" dirty="0"/>
              <a:t>, it is much easier to create the robust features than it is to prevent the fragilities</a:t>
            </a:r>
          </a:p>
          <a:p>
            <a:pPr lvl="1">
              <a:lnSpc>
                <a:spcPct val="90000"/>
              </a:lnSpc>
            </a:pPr>
            <a:r>
              <a:rPr lang="en-US" sz="2900" dirty="0" smtClean="0"/>
              <a:t>And as I mentioned, there </a:t>
            </a:r>
            <a:r>
              <a:rPr lang="en-US" sz="2900" dirty="0"/>
              <a:t>are poorly understood </a:t>
            </a:r>
            <a:r>
              <a:rPr lang="ja-JP" altLang="en-US" sz="2900" dirty="0"/>
              <a:t>“</a:t>
            </a:r>
            <a:r>
              <a:rPr lang="en-US" sz="2900" dirty="0"/>
              <a:t>conservation laws</a:t>
            </a:r>
            <a:r>
              <a:rPr lang="ja-JP" altLang="en-US" sz="2900" dirty="0"/>
              <a:t>”</a:t>
            </a:r>
            <a:r>
              <a:rPr lang="en-US" sz="2900" dirty="0"/>
              <a:t> at </a:t>
            </a:r>
            <a:r>
              <a:rPr lang="en-US" sz="2900" dirty="0" smtClean="0"/>
              <a:t>work</a:t>
            </a:r>
            <a:r>
              <a:rPr lang="en-US" sz="2900" baseline="30000" dirty="0" smtClean="0"/>
              <a:t>1</a:t>
            </a:r>
            <a:endParaRPr lang="en-US" sz="2900" dirty="0"/>
          </a:p>
          <a:p>
            <a:pPr marL="457200" lvl="1" indent="0">
              <a:buNone/>
            </a:pPr>
            <a:endParaRPr lang="en-US" sz="2600" b="1" i="1" dirty="0" smtClean="0">
              <a:sym typeface="Wingdings"/>
            </a:endParaRPr>
          </a:p>
          <a:p>
            <a:r>
              <a:rPr lang="en-US" sz="3000" dirty="0" smtClean="0">
                <a:sym typeface="Wingdings"/>
              </a:rPr>
              <a:t>Bottom Line</a:t>
            </a:r>
          </a:p>
          <a:p>
            <a:pPr lvl="1"/>
            <a:r>
              <a:rPr lang="en-US" sz="4400" b="1" i="1" dirty="0" smtClean="0">
                <a:sym typeface="Wingdings"/>
              </a:rPr>
              <a:t>U</a:t>
            </a:r>
            <a:r>
              <a:rPr lang="en-US" sz="4400" b="1" i="1" dirty="0" smtClean="0"/>
              <a:t>nderstanding RYF behavior and associated tradeoffs means understanding network architecture and the </a:t>
            </a:r>
            <a:r>
              <a:rPr lang="en-US" sz="4400" b="1" i="1" dirty="0"/>
              <a:t>hidden nature of </a:t>
            </a:r>
            <a:r>
              <a:rPr lang="en-US" sz="4400" b="1" i="1" dirty="0" smtClean="0"/>
              <a:t>complexity</a:t>
            </a:r>
            <a:endParaRPr lang="en-US" sz="4400" b="1" i="1" dirty="0"/>
          </a:p>
          <a:p>
            <a:pPr marL="457200" lvl="1" indent="0">
              <a:buNone/>
            </a:pPr>
            <a:endParaRPr lang="en-US" sz="2300" b="1" i="1" dirty="0"/>
          </a:p>
          <a:p>
            <a:pPr marL="457200" lvl="1" indent="0">
              <a:lnSpc>
                <a:spcPct val="90000"/>
              </a:lnSpc>
              <a:buNone/>
            </a:pPr>
            <a:endParaRPr lang="en-US" dirty="0" smtClean="0">
              <a:sym typeface="Wingdings"/>
            </a:endParaRPr>
          </a:p>
        </p:txBody>
      </p:sp>
      <p:sp>
        <p:nvSpPr>
          <p:cNvPr id="4" name="Slide Number Placeholder 3"/>
          <p:cNvSpPr>
            <a:spLocks noGrp="1"/>
          </p:cNvSpPr>
          <p:nvPr>
            <p:ph type="sldNum" sz="quarter" idx="12"/>
          </p:nvPr>
        </p:nvSpPr>
        <p:spPr/>
        <p:txBody>
          <a:bodyPr/>
          <a:lstStyle/>
          <a:p>
            <a:fld id="{21F837FD-8F87-7743-AB44-21CAE7E625D8}" type="slidenum">
              <a:rPr lang="en-US" smtClean="0"/>
              <a:t>22</a:t>
            </a:fld>
            <a:endParaRPr lang="en-US" dirty="0"/>
          </a:p>
        </p:txBody>
      </p:sp>
      <p:sp>
        <p:nvSpPr>
          <p:cNvPr id="5" name="TextBox 4"/>
          <p:cNvSpPr txBox="1"/>
          <p:nvPr/>
        </p:nvSpPr>
        <p:spPr>
          <a:xfrm>
            <a:off x="0" y="6463877"/>
            <a:ext cx="4718159" cy="400110"/>
          </a:xfrm>
          <a:prstGeom prst="rect">
            <a:avLst/>
          </a:prstGeom>
          <a:noFill/>
        </p:spPr>
        <p:txBody>
          <a:bodyPr wrap="none" rtlCol="0">
            <a:spAutoFit/>
          </a:bodyPr>
          <a:lstStyle/>
          <a:p>
            <a:r>
              <a:rPr lang="en-US" sz="1000" baseline="30000" dirty="0">
                <a:latin typeface="Cambria"/>
                <a:cs typeface="Helvetica"/>
              </a:rPr>
              <a:t>1</a:t>
            </a:r>
            <a:r>
              <a:rPr lang="en-US" sz="1000" dirty="0">
                <a:latin typeface="Cambria"/>
                <a:cs typeface="Helvetica"/>
              </a:rPr>
              <a:t> </a:t>
            </a:r>
            <a:r>
              <a:rPr lang="en-US" sz="1000" dirty="0"/>
              <a:t>See Marie E. Csete and John C. Doyle, “Reverse Engineering of Biological Complexity”,</a:t>
            </a:r>
          </a:p>
          <a:p>
            <a:r>
              <a:rPr lang="en-US" sz="1000" dirty="0">
                <a:hlinkClick r:id="rId2"/>
              </a:rPr>
              <a:t>http://www.cds.caltech.edu/~doyle/wiki/images/0/05/ScienceOnlinePDF.pdf</a:t>
            </a:r>
            <a:r>
              <a:rPr lang="en-US" sz="1000" dirty="0"/>
              <a:t> </a:t>
            </a:r>
          </a:p>
        </p:txBody>
      </p:sp>
      <p:grpSp>
        <p:nvGrpSpPr>
          <p:cNvPr id="9" name="Group 8"/>
          <p:cNvGrpSpPr/>
          <p:nvPr/>
        </p:nvGrpSpPr>
        <p:grpSpPr>
          <a:xfrm>
            <a:off x="5643961" y="2672195"/>
            <a:ext cx="3042839" cy="1082322"/>
            <a:chOff x="5643961" y="2672195"/>
            <a:chExt cx="3042839" cy="1082322"/>
          </a:xfrm>
        </p:grpSpPr>
        <p:pic>
          <p:nvPicPr>
            <p:cNvPr id="6" name="Picture 5" descr="bellcurv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002" y="2672195"/>
              <a:ext cx="1906798" cy="1082322"/>
            </a:xfrm>
            <a:prstGeom prst="rect">
              <a:avLst/>
            </a:prstGeom>
          </p:spPr>
        </p:pic>
        <p:cxnSp>
          <p:nvCxnSpPr>
            <p:cNvPr id="8" name="Straight Arrow Connector 7"/>
            <p:cNvCxnSpPr/>
            <p:nvPr/>
          </p:nvCxnSpPr>
          <p:spPr>
            <a:xfrm flipH="1">
              <a:off x="5643961" y="3198701"/>
              <a:ext cx="909239" cy="188159"/>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8351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ternet_hourglass.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096" y="1725455"/>
            <a:ext cx="3521808" cy="4578350"/>
          </a:xfrm>
          <a:prstGeom prst="rect">
            <a:avLst/>
          </a:prstGeom>
        </p:spPr>
      </p:pic>
      <p:sp>
        <p:nvSpPr>
          <p:cNvPr id="2" name="Title 1"/>
          <p:cNvSpPr>
            <a:spLocks noGrp="1"/>
          </p:cNvSpPr>
          <p:nvPr>
            <p:ph type="title"/>
          </p:nvPr>
        </p:nvSpPr>
        <p:spPr>
          <a:xfrm>
            <a:off x="350223" y="267038"/>
            <a:ext cx="8229600" cy="1143000"/>
          </a:xfrm>
        </p:spPr>
        <p:txBody>
          <a:bodyPr>
            <a:normAutofit fontScale="90000"/>
          </a:bodyPr>
          <a:lstStyle/>
          <a:p>
            <a:r>
              <a:rPr lang="en-US" dirty="0" smtClean="0"/>
              <a:t>BTW, What is our Architecture?</a:t>
            </a:r>
            <a:br>
              <a:rPr lang="en-US" dirty="0" smtClean="0"/>
            </a:br>
            <a:r>
              <a:rPr lang="en-US" dirty="0" smtClean="0"/>
              <a:t>(and what tradeoffs are being made)</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23</a:t>
            </a:fld>
            <a:endParaRPr lang="en-US" dirty="0"/>
          </a:p>
        </p:txBody>
      </p:sp>
      <p:grpSp>
        <p:nvGrpSpPr>
          <p:cNvPr id="24" name="Group 23"/>
          <p:cNvGrpSpPr/>
          <p:nvPr/>
        </p:nvGrpSpPr>
        <p:grpSpPr>
          <a:xfrm>
            <a:off x="379508" y="1776799"/>
            <a:ext cx="8307292" cy="4996021"/>
            <a:chOff x="397257" y="1725454"/>
            <a:chExt cx="8307292" cy="4996021"/>
          </a:xfrm>
        </p:grpSpPr>
        <p:pic>
          <p:nvPicPr>
            <p:cNvPr id="6" name="Picture 5" descr="carrier-grade-ban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753" y="5653744"/>
              <a:ext cx="3793997" cy="802313"/>
            </a:xfrm>
            <a:prstGeom prst="rect">
              <a:avLst/>
            </a:prstGeom>
          </p:spPr>
        </p:pic>
        <p:grpSp>
          <p:nvGrpSpPr>
            <p:cNvPr id="23" name="Group 22"/>
            <p:cNvGrpSpPr/>
            <p:nvPr/>
          </p:nvGrpSpPr>
          <p:grpSpPr>
            <a:xfrm>
              <a:off x="397257" y="1725454"/>
              <a:ext cx="8307292" cy="4996021"/>
              <a:chOff x="397257" y="1725454"/>
              <a:chExt cx="8307292" cy="4996021"/>
            </a:xfrm>
          </p:grpSpPr>
          <p:pic>
            <p:nvPicPr>
              <p:cNvPr id="19" name="Picture 18" descr="etsi-nfv-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704901" y="2136005"/>
                <a:ext cx="1262021" cy="705054"/>
              </a:xfrm>
              <a:prstGeom prst="rect">
                <a:avLst/>
              </a:prstGeom>
            </p:spPr>
          </p:pic>
          <p:pic>
            <p:nvPicPr>
              <p:cNvPr id="17" name="Picture 16" descr="dmtf_logo.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974244" y="4351930"/>
                <a:ext cx="1427283" cy="574262"/>
              </a:xfrm>
              <a:prstGeom prst="rect">
                <a:avLst/>
              </a:prstGeom>
            </p:spPr>
          </p:pic>
          <p:pic>
            <p:nvPicPr>
              <p:cNvPr id="5" name="Picture 4" descr="6WIND-SDN-NFV-Intervi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2942" y="1725454"/>
                <a:ext cx="2569618" cy="1771707"/>
              </a:xfrm>
              <a:prstGeom prst="rect">
                <a:avLst/>
              </a:prstGeom>
            </p:spPr>
          </p:pic>
          <p:pic>
            <p:nvPicPr>
              <p:cNvPr id="7" name="Picture 6" descr="image0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4584" y="3258933"/>
                <a:ext cx="2139965" cy="1482301"/>
              </a:xfrm>
              <a:prstGeom prst="rect">
                <a:avLst/>
              </a:prstGeom>
            </p:spPr>
          </p:pic>
          <p:pic>
            <p:nvPicPr>
              <p:cNvPr id="8" name="Picture 7" descr="linux_penguin400.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3228" y="3794538"/>
                <a:ext cx="1689046" cy="1689046"/>
              </a:xfrm>
              <a:prstGeom prst="rect">
                <a:avLst/>
              </a:prstGeom>
            </p:spPr>
          </p:pic>
          <p:pic>
            <p:nvPicPr>
              <p:cNvPr id="9" name="Picture 8" descr="nfv.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004" y="1725454"/>
                <a:ext cx="1724545" cy="1279606"/>
              </a:xfrm>
              <a:prstGeom prst="rect">
                <a:avLst/>
              </a:prstGeom>
            </p:spPr>
          </p:pic>
          <p:pic>
            <p:nvPicPr>
              <p:cNvPr id="10" name="Picture 9" descr="OpenDaylight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257" y="1857521"/>
                <a:ext cx="2003497" cy="674996"/>
              </a:xfrm>
              <a:prstGeom prst="rect">
                <a:avLst/>
              </a:prstGeom>
            </p:spPr>
          </p:pic>
          <p:pic>
            <p:nvPicPr>
              <p:cNvPr id="11" name="Picture 10" descr="onug_logo.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7257" y="4358354"/>
                <a:ext cx="1776452" cy="1373790"/>
              </a:xfrm>
              <a:prstGeom prst="rect">
                <a:avLst/>
              </a:prstGeom>
            </p:spPr>
          </p:pic>
          <p:pic>
            <p:nvPicPr>
              <p:cNvPr id="12" name="Picture 11" descr="openstacklogo_0.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7257" y="2803354"/>
                <a:ext cx="1505276" cy="1555000"/>
              </a:xfrm>
              <a:prstGeom prst="rect">
                <a:avLst/>
              </a:prstGeom>
            </p:spPr>
          </p:pic>
          <p:pic>
            <p:nvPicPr>
              <p:cNvPr id="13" name="Picture 12" descr="nfv_arch.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9117" y="5069655"/>
                <a:ext cx="1905432" cy="1386402"/>
              </a:xfrm>
              <a:prstGeom prst="rect">
                <a:avLst/>
              </a:prstGeom>
            </p:spPr>
          </p:pic>
          <p:pic>
            <p:nvPicPr>
              <p:cNvPr id="14" name="Picture 13" descr="ietflogo2e.gi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7257" y="5922310"/>
                <a:ext cx="1505276" cy="799165"/>
              </a:xfrm>
              <a:prstGeom prst="rect">
                <a:avLst/>
              </a:prstGeom>
            </p:spPr>
          </p:pic>
          <p:pic>
            <p:nvPicPr>
              <p:cNvPr id="18" name="Picture 17" descr="itu.gi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6200000">
                <a:off x="5204051" y="4366406"/>
                <a:ext cx="1302329" cy="545310"/>
              </a:xfrm>
              <a:prstGeom prst="rect">
                <a:avLst/>
              </a:prstGeom>
            </p:spPr>
          </p:pic>
        </p:grpSp>
      </p:grpSp>
      <p:sp>
        <p:nvSpPr>
          <p:cNvPr id="15" name="TextBox 14"/>
          <p:cNvSpPr txBox="1"/>
          <p:nvPr/>
        </p:nvSpPr>
        <p:spPr>
          <a:xfrm rot="19443296">
            <a:off x="407638" y="2253073"/>
            <a:ext cx="8283337" cy="230832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4800" b="1" dirty="0" smtClean="0">
                <a:solidFill>
                  <a:srgbClr val="FF0000"/>
                </a:solidFill>
              </a:rPr>
              <a:t>Cloud, NFV, SDN, Carrier Grade, </a:t>
            </a:r>
          </a:p>
          <a:p>
            <a:pPr algn="ctr"/>
            <a:r>
              <a:rPr lang="en-US" sz="4800" b="1" dirty="0" smtClean="0">
                <a:solidFill>
                  <a:srgbClr val="FF0000"/>
                </a:solidFill>
              </a:rPr>
              <a:t>APIs, Standards…</a:t>
            </a:r>
          </a:p>
          <a:p>
            <a:pPr algn="ctr"/>
            <a:r>
              <a:rPr lang="en-US" sz="4800" b="1" dirty="0" smtClean="0">
                <a:solidFill>
                  <a:srgbClr val="FF0000"/>
                </a:solidFill>
              </a:rPr>
              <a:t>But what about…</a:t>
            </a:r>
            <a:endParaRPr lang="en-US" sz="4800" b="1" dirty="0">
              <a:solidFill>
                <a:srgbClr val="FF0000"/>
              </a:solidFill>
            </a:endParaRPr>
          </a:p>
        </p:txBody>
      </p:sp>
      <p:pic>
        <p:nvPicPr>
          <p:cNvPr id="20" name="Picture 19" descr="bart_os.gi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34275" y="1676063"/>
            <a:ext cx="6684627" cy="4664384"/>
          </a:xfrm>
          <a:prstGeom prst="rect">
            <a:avLst/>
          </a:prstGeom>
        </p:spPr>
      </p:pic>
      <p:sp>
        <p:nvSpPr>
          <p:cNvPr id="21" name="TextBox 20"/>
          <p:cNvSpPr txBox="1"/>
          <p:nvPr/>
        </p:nvSpPr>
        <p:spPr>
          <a:xfrm>
            <a:off x="464461" y="2875588"/>
            <a:ext cx="8215079"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b="1" i="1" dirty="0" smtClean="0">
                <a:solidFill>
                  <a:srgbClr val="FF0000"/>
                </a:solidFill>
              </a:rPr>
              <a:t>So what are the fundamental tradeoffs that we are making, and is there a more general way to think about them? But first…</a:t>
            </a:r>
          </a:p>
        </p:txBody>
      </p:sp>
    </p:spTree>
    <p:extLst>
      <p:ext uri="{BB962C8B-B14F-4D97-AF65-F5344CB8AC3E}">
        <p14:creationId xmlns:p14="http://schemas.microsoft.com/office/powerpoint/2010/main" val="124326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31" y="274638"/>
            <a:ext cx="8720703" cy="1143000"/>
          </a:xfrm>
        </p:spPr>
        <p:txBody>
          <a:bodyPr>
            <a:noAutofit/>
          </a:bodyPr>
          <a:lstStyle/>
          <a:p>
            <a:r>
              <a:rPr lang="en-US" sz="4000" dirty="0" smtClean="0"/>
              <a:t>What tradeoffs are embedded in </a:t>
            </a:r>
            <a:br>
              <a:rPr lang="en-US" sz="4000" dirty="0" smtClean="0"/>
            </a:br>
            <a:r>
              <a:rPr lang="en-US" sz="4000" dirty="0" smtClean="0"/>
              <a:t>what we do everyday?</a:t>
            </a:r>
            <a:endParaRPr lang="en-US" sz="4000" dirty="0"/>
          </a:p>
        </p:txBody>
      </p:sp>
      <p:sp>
        <p:nvSpPr>
          <p:cNvPr id="4" name="Slide Number Placeholder 3"/>
          <p:cNvSpPr>
            <a:spLocks noGrp="1"/>
          </p:cNvSpPr>
          <p:nvPr>
            <p:ph type="sldNum" sz="quarter" idx="12"/>
          </p:nvPr>
        </p:nvSpPr>
        <p:spPr/>
        <p:txBody>
          <a:bodyPr/>
          <a:lstStyle/>
          <a:p>
            <a:fld id="{21F837FD-8F87-7743-AB44-21CAE7E625D8}" type="slidenum">
              <a:rPr lang="en-US" smtClean="0"/>
              <a:t>24</a:t>
            </a:fld>
            <a:endParaRPr lang="en-US" dirty="0"/>
          </a:p>
        </p:txBody>
      </p:sp>
      <p:pic>
        <p:nvPicPr>
          <p:cNvPr id="5" name="Picture 4" descr="machine_cod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09" y="1692108"/>
            <a:ext cx="4360939" cy="2824515"/>
          </a:xfrm>
          <a:prstGeom prst="rect">
            <a:avLst/>
          </a:prstGeom>
        </p:spPr>
      </p:pic>
      <p:pic>
        <p:nvPicPr>
          <p:cNvPr id="6" name="Picture 5" descr="sample-python-c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835" y="1753291"/>
            <a:ext cx="3810000" cy="2605424"/>
          </a:xfrm>
          <a:prstGeom prst="rect">
            <a:avLst/>
          </a:prstGeom>
        </p:spPr>
      </p:pic>
      <p:sp>
        <p:nvSpPr>
          <p:cNvPr id="7" name="TextBox 6"/>
          <p:cNvSpPr txBox="1"/>
          <p:nvPr/>
        </p:nvSpPr>
        <p:spPr>
          <a:xfrm>
            <a:off x="344909" y="4954851"/>
            <a:ext cx="7226858" cy="646331"/>
          </a:xfrm>
          <a:prstGeom prst="rect">
            <a:avLst/>
          </a:prstGeom>
          <a:noFill/>
        </p:spPr>
        <p:txBody>
          <a:bodyPr wrap="none" rtlCol="0">
            <a:spAutoFit/>
          </a:bodyPr>
          <a:lstStyle/>
          <a:p>
            <a:r>
              <a:rPr lang="en-US" sz="3600" dirty="0" smtClean="0"/>
              <a:t>What tradeoffs are being made here?</a:t>
            </a:r>
            <a:endParaRPr lang="en-US" sz="3600" dirty="0"/>
          </a:p>
        </p:txBody>
      </p:sp>
      <p:sp>
        <p:nvSpPr>
          <p:cNvPr id="8" name="TextBox 7"/>
          <p:cNvSpPr txBox="1"/>
          <p:nvPr/>
        </p:nvSpPr>
        <p:spPr>
          <a:xfrm>
            <a:off x="344909" y="5771574"/>
            <a:ext cx="3552575" cy="584776"/>
          </a:xfrm>
          <a:prstGeom prst="rect">
            <a:avLst/>
          </a:prstGeom>
          <a:noFill/>
        </p:spPr>
        <p:txBody>
          <a:bodyPr wrap="none" rtlCol="0">
            <a:spAutoFit/>
          </a:bodyPr>
          <a:lstStyle/>
          <a:p>
            <a:r>
              <a:rPr lang="en-US" sz="3200" dirty="0" smtClean="0"/>
              <a:t>Speed vs. flexibility?</a:t>
            </a:r>
            <a:endParaRPr lang="en-US" sz="3200" dirty="0"/>
          </a:p>
        </p:txBody>
      </p:sp>
    </p:spTree>
    <p:extLst>
      <p:ext uri="{BB962C8B-B14F-4D97-AF65-F5344CB8AC3E}">
        <p14:creationId xmlns:p14="http://schemas.microsoft.com/office/powerpoint/2010/main" val="406982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Here?</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25</a:t>
            </a:fld>
            <a:endParaRPr lang="en-US" dirty="0"/>
          </a:p>
        </p:txBody>
      </p:sp>
      <p:pic>
        <p:nvPicPr>
          <p:cNvPr id="5" name="Picture 4" descr="bare_meta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06" y="1835646"/>
            <a:ext cx="2540000" cy="2628900"/>
          </a:xfrm>
          <a:prstGeom prst="rect">
            <a:avLst/>
          </a:prstGeom>
        </p:spPr>
      </p:pic>
      <p:pic>
        <p:nvPicPr>
          <p:cNvPr id="6" name="Picture 5" descr="v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690" y="1771829"/>
            <a:ext cx="3627020" cy="2756535"/>
          </a:xfrm>
          <a:prstGeom prst="rect">
            <a:avLst/>
          </a:prstGeom>
        </p:spPr>
      </p:pic>
      <p:sp>
        <p:nvSpPr>
          <p:cNvPr id="8" name="TextBox 7"/>
          <p:cNvSpPr txBox="1"/>
          <p:nvPr/>
        </p:nvSpPr>
        <p:spPr>
          <a:xfrm>
            <a:off x="554326" y="5505696"/>
            <a:ext cx="8035348" cy="523220"/>
          </a:xfrm>
          <a:prstGeom prst="rect">
            <a:avLst/>
          </a:prstGeom>
          <a:noFill/>
        </p:spPr>
        <p:txBody>
          <a:bodyPr wrap="none" rtlCol="0">
            <a:spAutoFit/>
          </a:bodyPr>
          <a:lstStyle/>
          <a:p>
            <a:r>
              <a:rPr lang="en-US" sz="2800" dirty="0" smtClean="0"/>
              <a:t>Speed vs. flexibility (bare metal vs. VM vs. container)?</a:t>
            </a:r>
            <a:endParaRPr lang="en-US" sz="2800" dirty="0"/>
          </a:p>
        </p:txBody>
      </p:sp>
    </p:spTree>
    <p:extLst>
      <p:ext uri="{BB962C8B-B14F-4D97-AF65-F5344CB8AC3E}">
        <p14:creationId xmlns:p14="http://schemas.microsoft.com/office/powerpoint/2010/main" val="417006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518"/>
            <a:ext cx="8229600" cy="1143000"/>
          </a:xfrm>
        </p:spPr>
        <p:txBody>
          <a:bodyPr/>
          <a:lstStyle/>
          <a:p>
            <a:r>
              <a:rPr lang="en-US" dirty="0" smtClean="0"/>
              <a:t>Summary: Common Tradeoffs</a:t>
            </a:r>
            <a:endParaRPr lang="en-US" dirty="0"/>
          </a:p>
        </p:txBody>
      </p:sp>
      <p:sp>
        <p:nvSpPr>
          <p:cNvPr id="3" name="Content Placeholder 2"/>
          <p:cNvSpPr>
            <a:spLocks noGrp="1"/>
          </p:cNvSpPr>
          <p:nvPr>
            <p:ph idx="1"/>
          </p:nvPr>
        </p:nvSpPr>
        <p:spPr>
          <a:xfrm>
            <a:off x="457200" y="1417638"/>
            <a:ext cx="8229600" cy="5303837"/>
          </a:xfrm>
        </p:spPr>
        <p:txBody>
          <a:bodyPr>
            <a:normAutofit fontScale="62500" lnSpcReduction="20000"/>
          </a:bodyPr>
          <a:lstStyle/>
          <a:p>
            <a:r>
              <a:rPr lang="en-US" dirty="0" smtClean="0"/>
              <a:t>Binary machine </a:t>
            </a:r>
            <a:r>
              <a:rPr lang="en-US" dirty="0"/>
              <a:t>code vs</a:t>
            </a:r>
            <a:r>
              <a:rPr lang="en-US" dirty="0" smtClean="0"/>
              <a:t>. (interpreted) higher-level language</a:t>
            </a:r>
          </a:p>
          <a:p>
            <a:endParaRPr lang="en-US" dirty="0"/>
          </a:p>
          <a:p>
            <a:r>
              <a:rPr lang="en-US" dirty="0"/>
              <a:t>VM </a:t>
            </a:r>
            <a:r>
              <a:rPr lang="en-US" dirty="0" smtClean="0"/>
              <a:t>vs. </a:t>
            </a:r>
            <a:r>
              <a:rPr lang="en-US" dirty="0"/>
              <a:t>bare metal (</a:t>
            </a:r>
            <a:r>
              <a:rPr lang="en-US" dirty="0" smtClean="0"/>
              <a:t>vs. </a:t>
            </a:r>
            <a:r>
              <a:rPr lang="en-US" dirty="0"/>
              <a:t>container</a:t>
            </a:r>
            <a:r>
              <a:rPr lang="en-US" dirty="0" smtClean="0"/>
              <a:t>)</a:t>
            </a:r>
          </a:p>
          <a:p>
            <a:pPr marL="0" indent="0">
              <a:buNone/>
            </a:pPr>
            <a:endParaRPr lang="en-US" dirty="0"/>
          </a:p>
          <a:p>
            <a:r>
              <a:rPr lang="en-US" dirty="0"/>
              <a:t>Fast path </a:t>
            </a:r>
            <a:r>
              <a:rPr lang="en-US" dirty="0" smtClean="0"/>
              <a:t>vs. </a:t>
            </a:r>
            <a:r>
              <a:rPr lang="en-US" dirty="0"/>
              <a:t>slow </a:t>
            </a:r>
            <a:r>
              <a:rPr lang="en-US" dirty="0" smtClean="0"/>
              <a:t>path</a:t>
            </a:r>
          </a:p>
          <a:p>
            <a:endParaRPr lang="en-US" dirty="0"/>
          </a:p>
          <a:p>
            <a:r>
              <a:rPr lang="en-US" dirty="0"/>
              <a:t>Hardware </a:t>
            </a:r>
            <a:r>
              <a:rPr lang="en-US" dirty="0" smtClean="0"/>
              <a:t>vs. software</a:t>
            </a:r>
          </a:p>
          <a:p>
            <a:endParaRPr lang="en-US" dirty="0"/>
          </a:p>
          <a:p>
            <a:r>
              <a:rPr lang="en-US" dirty="0"/>
              <a:t>Convergence time vs. </a:t>
            </a:r>
            <a:r>
              <a:rPr lang="en-US" dirty="0" smtClean="0"/>
              <a:t>state</a:t>
            </a:r>
          </a:p>
          <a:p>
            <a:pPr marL="0" indent="0">
              <a:buNone/>
            </a:pPr>
            <a:endParaRPr lang="en-US" dirty="0"/>
          </a:p>
          <a:p>
            <a:r>
              <a:rPr lang="en-US" dirty="0" smtClean="0"/>
              <a:t>…</a:t>
            </a:r>
          </a:p>
          <a:p>
            <a:endParaRPr lang="en-US" dirty="0"/>
          </a:p>
          <a:p>
            <a:r>
              <a:rPr lang="en-US" dirty="0" smtClean="0"/>
              <a:t>But what are the essential features of these tradeoffs?</a:t>
            </a:r>
          </a:p>
          <a:p>
            <a:pPr lvl="1"/>
            <a:r>
              <a:rPr lang="en-US" dirty="0" smtClean="0"/>
              <a:t>What is fundamental in the tradeoff space?</a:t>
            </a:r>
          </a:p>
          <a:p>
            <a:pPr lvl="2"/>
            <a:r>
              <a:rPr lang="en-US" sz="2600" dirty="0" smtClean="0"/>
              <a:t>And are there “laws” governing these tradeoffs?</a:t>
            </a:r>
          </a:p>
          <a:p>
            <a:pPr lvl="2"/>
            <a:r>
              <a:rPr lang="en-US" sz="2600" dirty="0" smtClean="0"/>
              <a:t>And can we derive useful engineering laws from these “laws”?</a:t>
            </a:r>
          </a:p>
          <a:p>
            <a:pPr lvl="1"/>
            <a:r>
              <a:rPr lang="en-US" dirty="0" smtClean="0"/>
              <a:t>And how do they relate to RYF-complexity?</a:t>
            </a:r>
            <a:endParaRPr lang="en-US" dirty="0"/>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26</a:t>
            </a:fld>
            <a:endParaRPr lang="en-US" dirty="0"/>
          </a:p>
        </p:txBody>
      </p:sp>
    </p:spTree>
    <p:extLst>
      <p:ext uri="{BB962C8B-B14F-4D97-AF65-F5344CB8AC3E}">
        <p14:creationId xmlns:p14="http://schemas.microsoft.com/office/powerpoint/2010/main" val="1123414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19529" y="211132"/>
            <a:ext cx="8904942" cy="1508105"/>
          </a:xfrm>
          <a:prstGeom prst="rect">
            <a:avLst/>
          </a:prstGeom>
          <a:noFill/>
        </p:spPr>
        <p:txBody>
          <a:bodyPr wrap="square" rtlCol="0">
            <a:spAutoFit/>
          </a:bodyPr>
          <a:lstStyle/>
          <a:p>
            <a:pPr algn="ctr"/>
            <a:r>
              <a:rPr lang="en-US" sz="3600" dirty="0" smtClean="0"/>
              <a:t>Turns out that RYF tradeoffs are fundamental </a:t>
            </a:r>
          </a:p>
          <a:p>
            <a:pPr algn="ctr"/>
            <a:r>
              <a:rPr lang="en-US" sz="2800" dirty="0" smtClean="0"/>
              <a:t>Example: Computational Complexity</a:t>
            </a:r>
          </a:p>
          <a:p>
            <a:pPr algn="ctr"/>
            <a:r>
              <a:rPr lang="en-US" sz="2800" dirty="0" smtClean="0"/>
              <a:t>Layering, Formal Systems, Hard Tradeoffs </a:t>
            </a:r>
            <a:endParaRPr lang="en-US" sz="2800" dirty="0"/>
          </a:p>
        </p:txBody>
      </p:sp>
      <p:sp>
        <p:nvSpPr>
          <p:cNvPr id="3" name="Slide Number Placeholder 2"/>
          <p:cNvSpPr>
            <a:spLocks noGrp="1"/>
          </p:cNvSpPr>
          <p:nvPr>
            <p:ph type="sldNum" sz="quarter" idx="12"/>
          </p:nvPr>
        </p:nvSpPr>
        <p:spPr/>
        <p:txBody>
          <a:bodyPr/>
          <a:lstStyle/>
          <a:p>
            <a:fld id="{21F837FD-8F87-7743-AB44-21CAE7E625D8}" type="slidenum">
              <a:rPr lang="en-US" smtClean="0"/>
              <a:t>27</a:t>
            </a:fld>
            <a:endParaRPr lang="en-US" dirty="0"/>
          </a:p>
        </p:txBody>
      </p:sp>
      <p:grpSp>
        <p:nvGrpSpPr>
          <p:cNvPr id="23" name="Group 22"/>
          <p:cNvGrpSpPr/>
          <p:nvPr/>
        </p:nvGrpSpPr>
        <p:grpSpPr>
          <a:xfrm>
            <a:off x="119529" y="2313932"/>
            <a:ext cx="8674688" cy="4413077"/>
            <a:chOff x="346317" y="2202809"/>
            <a:chExt cx="8674688" cy="4413077"/>
          </a:xfrm>
        </p:grpSpPr>
        <p:graphicFrame>
          <p:nvGraphicFramePr>
            <p:cNvPr id="26" name="Object 33"/>
            <p:cNvGraphicFramePr>
              <a:graphicFrameLocks noChangeAspect="1"/>
            </p:cNvGraphicFramePr>
            <p:nvPr>
              <p:extLst>
                <p:ext uri="{D42A27DB-BD31-4B8C-83A1-F6EECF244321}">
                  <p14:modId xmlns:p14="http://schemas.microsoft.com/office/powerpoint/2010/main" val="4206424696"/>
                </p:ext>
              </p:extLst>
            </p:nvPr>
          </p:nvGraphicFramePr>
          <p:xfrm>
            <a:off x="6687380" y="3571016"/>
            <a:ext cx="2333625" cy="900112"/>
          </p:xfrm>
          <a:graphic>
            <a:graphicData uri="http://schemas.openxmlformats.org/presentationml/2006/ole">
              <mc:AlternateContent xmlns:mc="http://schemas.openxmlformats.org/markup-compatibility/2006">
                <mc:Choice xmlns:v="urn:schemas-microsoft-com:vml" Requires="v">
                  <p:oleObj spid="_x0000_s7728" name="Equation" r:id="rId4" imgW="1054100" imgH="406400" progId="Equation.3">
                    <p:embed/>
                  </p:oleObj>
                </mc:Choice>
                <mc:Fallback>
                  <p:oleObj name="Equation" r:id="rId4" imgW="1054100" imgH="406400" progId="Equation.3">
                    <p:embed/>
                    <p:pic>
                      <p:nvPicPr>
                        <p:cNvPr id="0" name=""/>
                        <p:cNvPicPr>
                          <a:picLocks noChangeAspect="1" noChangeArrowheads="1"/>
                        </p:cNvPicPr>
                        <p:nvPr/>
                      </p:nvPicPr>
                      <p:blipFill>
                        <a:blip r:embed="rId5"/>
                        <a:srcRect/>
                        <a:stretch>
                          <a:fillRect/>
                        </a:stretch>
                      </p:blipFill>
                      <p:spPr bwMode="auto">
                        <a:xfrm>
                          <a:off x="6687380" y="3571016"/>
                          <a:ext cx="2333625" cy="900112"/>
                        </a:xfrm>
                        <a:prstGeom prst="rect">
                          <a:avLst/>
                        </a:prstGeom>
                        <a:solidFill>
                          <a:srgbClr val="FFFF00"/>
                        </a:solidFill>
                        <a:ln>
                          <a:noFill/>
                        </a:ln>
                        <a:effectLst/>
                        <a:extLst>
                          <a:ext uri="{91240B29-F687-4f45-9708-019B960494DF}">
                            <a14:hiddenLine xmlns:a14="http://schemas.microsoft.com/office/drawing/2010/main" xmlns="" w="19050">
                              <a:solidFill>
                                <a:srgbClr val="CC0099"/>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9" name="Line 2"/>
            <p:cNvSpPr>
              <a:spLocks noChangeShapeType="1"/>
            </p:cNvSpPr>
            <p:nvPr/>
          </p:nvSpPr>
          <p:spPr bwMode="auto">
            <a:xfrm>
              <a:off x="2960036" y="5320659"/>
              <a:ext cx="3581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1" name="Rectangle 3"/>
            <p:cNvSpPr>
              <a:spLocks noChangeArrowheads="1"/>
            </p:cNvSpPr>
            <p:nvPr/>
          </p:nvSpPr>
          <p:spPr bwMode="auto">
            <a:xfrm>
              <a:off x="2950511" y="2479034"/>
              <a:ext cx="3571875" cy="3127375"/>
            </a:xfrm>
            <a:prstGeom prst="rect">
              <a:avLst/>
            </a:prstGeom>
            <a:noFill/>
            <a:ln w="0">
              <a:solidFill>
                <a:srgbClr val="FFFFF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32" name="Line 4"/>
            <p:cNvSpPr>
              <a:spLocks noChangeShapeType="1"/>
            </p:cNvSpPr>
            <p:nvPr/>
          </p:nvSpPr>
          <p:spPr bwMode="auto">
            <a:xfrm>
              <a:off x="2950511" y="2479034"/>
              <a:ext cx="3571875"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33" name="Line 5"/>
            <p:cNvSpPr>
              <a:spLocks noChangeShapeType="1"/>
            </p:cNvSpPr>
            <p:nvPr/>
          </p:nvSpPr>
          <p:spPr bwMode="auto">
            <a:xfrm>
              <a:off x="2950511" y="5304784"/>
              <a:ext cx="3571875"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34" name="Line 6"/>
            <p:cNvSpPr>
              <a:spLocks noChangeShapeType="1"/>
            </p:cNvSpPr>
            <p:nvPr/>
          </p:nvSpPr>
          <p:spPr bwMode="auto">
            <a:xfrm flipV="1">
              <a:off x="2950511" y="5263509"/>
              <a:ext cx="1588"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35" name="Line 7"/>
            <p:cNvSpPr>
              <a:spLocks noChangeShapeType="1"/>
            </p:cNvSpPr>
            <p:nvPr/>
          </p:nvSpPr>
          <p:spPr bwMode="auto">
            <a:xfrm>
              <a:off x="2950511" y="2486972"/>
              <a:ext cx="1588"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36" name="Line 8"/>
            <p:cNvSpPr>
              <a:spLocks noChangeShapeType="1"/>
            </p:cNvSpPr>
            <p:nvPr/>
          </p:nvSpPr>
          <p:spPr bwMode="auto">
            <a:xfrm flipV="1">
              <a:off x="3593449" y="5263509"/>
              <a:ext cx="1587"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37" name="Line 9"/>
            <p:cNvSpPr>
              <a:spLocks noChangeShapeType="1"/>
            </p:cNvSpPr>
            <p:nvPr/>
          </p:nvSpPr>
          <p:spPr bwMode="auto">
            <a:xfrm>
              <a:off x="3593449" y="2486972"/>
              <a:ext cx="1587"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38" name="Line 10"/>
            <p:cNvSpPr>
              <a:spLocks noChangeShapeType="1"/>
            </p:cNvSpPr>
            <p:nvPr/>
          </p:nvSpPr>
          <p:spPr bwMode="auto">
            <a:xfrm flipV="1">
              <a:off x="4242736" y="5263509"/>
              <a:ext cx="1588"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39" name="Line 11"/>
            <p:cNvSpPr>
              <a:spLocks noChangeShapeType="1"/>
            </p:cNvSpPr>
            <p:nvPr/>
          </p:nvSpPr>
          <p:spPr bwMode="auto">
            <a:xfrm>
              <a:off x="4242736" y="2486972"/>
              <a:ext cx="1588"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40" name="Line 12"/>
            <p:cNvSpPr>
              <a:spLocks noChangeShapeType="1"/>
            </p:cNvSpPr>
            <p:nvPr/>
          </p:nvSpPr>
          <p:spPr bwMode="auto">
            <a:xfrm flipV="1">
              <a:off x="4893611" y="5263509"/>
              <a:ext cx="1588"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41" name="Line 13"/>
            <p:cNvSpPr>
              <a:spLocks noChangeShapeType="1"/>
            </p:cNvSpPr>
            <p:nvPr/>
          </p:nvSpPr>
          <p:spPr bwMode="auto">
            <a:xfrm>
              <a:off x="4893611" y="2486972"/>
              <a:ext cx="1588"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42" name="Line 14"/>
            <p:cNvSpPr>
              <a:spLocks noChangeShapeType="1"/>
            </p:cNvSpPr>
            <p:nvPr/>
          </p:nvSpPr>
          <p:spPr bwMode="auto">
            <a:xfrm flipV="1">
              <a:off x="5542899" y="5263509"/>
              <a:ext cx="1587"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43" name="Line 15"/>
            <p:cNvSpPr>
              <a:spLocks noChangeShapeType="1"/>
            </p:cNvSpPr>
            <p:nvPr/>
          </p:nvSpPr>
          <p:spPr bwMode="auto">
            <a:xfrm>
              <a:off x="5542899" y="2486972"/>
              <a:ext cx="1587"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44" name="Line 16"/>
            <p:cNvSpPr>
              <a:spLocks noChangeShapeType="1"/>
            </p:cNvSpPr>
            <p:nvPr/>
          </p:nvSpPr>
          <p:spPr bwMode="auto">
            <a:xfrm flipV="1">
              <a:off x="6193774" y="5263509"/>
              <a:ext cx="1587" cy="412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45" name="Line 17"/>
            <p:cNvSpPr>
              <a:spLocks noChangeShapeType="1"/>
            </p:cNvSpPr>
            <p:nvPr/>
          </p:nvSpPr>
          <p:spPr bwMode="auto">
            <a:xfrm>
              <a:off x="6193774" y="2486972"/>
              <a:ext cx="1587" cy="3333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46" name="Line 18"/>
            <p:cNvSpPr>
              <a:spLocks noChangeShapeType="1"/>
            </p:cNvSpPr>
            <p:nvPr/>
          </p:nvSpPr>
          <p:spPr bwMode="auto">
            <a:xfrm>
              <a:off x="2950511" y="5317484"/>
              <a:ext cx="3333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47" name="Line 19"/>
            <p:cNvSpPr>
              <a:spLocks noChangeShapeType="1"/>
            </p:cNvSpPr>
            <p:nvPr/>
          </p:nvSpPr>
          <p:spPr bwMode="auto">
            <a:xfrm flipH="1">
              <a:off x="6481111" y="5317484"/>
              <a:ext cx="41275"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48" name="Line 20"/>
            <p:cNvSpPr>
              <a:spLocks noChangeShapeType="1"/>
            </p:cNvSpPr>
            <p:nvPr/>
          </p:nvSpPr>
          <p:spPr bwMode="auto">
            <a:xfrm>
              <a:off x="2950511" y="4750747"/>
              <a:ext cx="33338"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49" name="Line 21"/>
            <p:cNvSpPr>
              <a:spLocks noChangeShapeType="1"/>
            </p:cNvSpPr>
            <p:nvPr/>
          </p:nvSpPr>
          <p:spPr bwMode="auto">
            <a:xfrm flipH="1">
              <a:off x="6481111" y="4750747"/>
              <a:ext cx="41275"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0" name="Line 22"/>
            <p:cNvSpPr>
              <a:spLocks noChangeShapeType="1"/>
            </p:cNvSpPr>
            <p:nvPr/>
          </p:nvSpPr>
          <p:spPr bwMode="auto">
            <a:xfrm>
              <a:off x="2950511" y="4182422"/>
              <a:ext cx="33338"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1" name="Line 23"/>
            <p:cNvSpPr>
              <a:spLocks noChangeShapeType="1"/>
            </p:cNvSpPr>
            <p:nvPr/>
          </p:nvSpPr>
          <p:spPr bwMode="auto">
            <a:xfrm flipH="1">
              <a:off x="6481111" y="4182422"/>
              <a:ext cx="41275"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2" name="Line 24"/>
            <p:cNvSpPr>
              <a:spLocks noChangeShapeType="1"/>
            </p:cNvSpPr>
            <p:nvPr/>
          </p:nvSpPr>
          <p:spPr bwMode="auto">
            <a:xfrm>
              <a:off x="2950511" y="3614097"/>
              <a:ext cx="33338"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3" name="Line 25"/>
            <p:cNvSpPr>
              <a:spLocks noChangeShapeType="1"/>
            </p:cNvSpPr>
            <p:nvPr/>
          </p:nvSpPr>
          <p:spPr bwMode="auto">
            <a:xfrm flipH="1">
              <a:off x="6481111" y="3614097"/>
              <a:ext cx="41275"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4" name="Line 26"/>
            <p:cNvSpPr>
              <a:spLocks noChangeShapeType="1"/>
            </p:cNvSpPr>
            <p:nvPr/>
          </p:nvSpPr>
          <p:spPr bwMode="auto">
            <a:xfrm>
              <a:off x="2950511" y="3047359"/>
              <a:ext cx="3333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5" name="Line 27"/>
            <p:cNvSpPr>
              <a:spLocks noChangeShapeType="1"/>
            </p:cNvSpPr>
            <p:nvPr/>
          </p:nvSpPr>
          <p:spPr bwMode="auto">
            <a:xfrm flipH="1">
              <a:off x="6481111" y="3047359"/>
              <a:ext cx="41275"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6" name="Line 28"/>
            <p:cNvSpPr>
              <a:spLocks noChangeShapeType="1"/>
            </p:cNvSpPr>
            <p:nvPr/>
          </p:nvSpPr>
          <p:spPr bwMode="auto">
            <a:xfrm>
              <a:off x="2950511" y="2486972"/>
              <a:ext cx="33338"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7" name="Line 29"/>
            <p:cNvSpPr>
              <a:spLocks noChangeShapeType="1"/>
            </p:cNvSpPr>
            <p:nvPr/>
          </p:nvSpPr>
          <p:spPr bwMode="auto">
            <a:xfrm flipH="1">
              <a:off x="6481111" y="2486972"/>
              <a:ext cx="41275" cy="158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8" name="Line 30"/>
            <p:cNvSpPr>
              <a:spLocks noChangeShapeType="1"/>
            </p:cNvSpPr>
            <p:nvPr/>
          </p:nvSpPr>
          <p:spPr bwMode="auto">
            <a:xfrm>
              <a:off x="2950511" y="2479034"/>
              <a:ext cx="3571875"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59" name="Freeform 31"/>
            <p:cNvSpPr>
              <a:spLocks/>
            </p:cNvSpPr>
            <p:nvPr/>
          </p:nvSpPr>
          <p:spPr bwMode="auto">
            <a:xfrm>
              <a:off x="2950511" y="2479034"/>
              <a:ext cx="3571875" cy="2860675"/>
            </a:xfrm>
            <a:custGeom>
              <a:avLst/>
              <a:gdLst>
                <a:gd name="T0" fmla="*/ 0 w 434"/>
                <a:gd name="T1" fmla="*/ 380 h 380"/>
                <a:gd name="T2" fmla="*/ 434 w 434"/>
                <a:gd name="T3" fmla="*/ 380 h 380"/>
                <a:gd name="T4" fmla="*/ 434 w 434"/>
                <a:gd name="T5" fmla="*/ 0 h 380"/>
              </a:gdLst>
              <a:ahLst/>
              <a:cxnLst>
                <a:cxn ang="0">
                  <a:pos x="T0" y="T1"/>
                </a:cxn>
                <a:cxn ang="0">
                  <a:pos x="T2" y="T3"/>
                </a:cxn>
                <a:cxn ang="0">
                  <a:pos x="T4" y="T5"/>
                </a:cxn>
              </a:cxnLst>
              <a:rect l="0" t="0" r="r" b="b"/>
              <a:pathLst>
                <a:path w="434" h="380">
                  <a:moveTo>
                    <a:pt x="0" y="380"/>
                  </a:moveTo>
                  <a:lnTo>
                    <a:pt x="434" y="380"/>
                  </a:lnTo>
                  <a:lnTo>
                    <a:pt x="434"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60" name="Line 32"/>
            <p:cNvSpPr>
              <a:spLocks noChangeShapeType="1"/>
            </p:cNvSpPr>
            <p:nvPr/>
          </p:nvSpPr>
          <p:spPr bwMode="auto">
            <a:xfrm flipV="1">
              <a:off x="2950511" y="2479034"/>
              <a:ext cx="1588" cy="278447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61" name="Freeform 34" descr="Wide upward diagonal"/>
            <p:cNvSpPr>
              <a:spLocks/>
            </p:cNvSpPr>
            <p:nvPr/>
          </p:nvSpPr>
          <p:spPr bwMode="auto">
            <a:xfrm>
              <a:off x="3275949" y="2472684"/>
              <a:ext cx="3249612" cy="2584450"/>
            </a:xfrm>
            <a:custGeom>
              <a:avLst/>
              <a:gdLst>
                <a:gd name="T0" fmla="*/ 31 w 2047"/>
                <a:gd name="T1" fmla="*/ 233 h 1628"/>
                <a:gd name="T2" fmla="*/ 62 w 2047"/>
                <a:gd name="T3" fmla="*/ 425 h 1628"/>
                <a:gd name="T4" fmla="*/ 93 w 2047"/>
                <a:gd name="T5" fmla="*/ 576 h 1628"/>
                <a:gd name="T6" fmla="*/ 129 w 2047"/>
                <a:gd name="T7" fmla="*/ 695 h 1628"/>
                <a:gd name="T8" fmla="*/ 160 w 2047"/>
                <a:gd name="T9" fmla="*/ 793 h 1628"/>
                <a:gd name="T10" fmla="*/ 191 w 2047"/>
                <a:gd name="T11" fmla="*/ 871 h 1628"/>
                <a:gd name="T12" fmla="*/ 228 w 2047"/>
                <a:gd name="T13" fmla="*/ 943 h 1628"/>
                <a:gd name="T14" fmla="*/ 259 w 2047"/>
                <a:gd name="T15" fmla="*/ 1000 h 1628"/>
                <a:gd name="T16" fmla="*/ 290 w 2047"/>
                <a:gd name="T17" fmla="*/ 1052 h 1628"/>
                <a:gd name="T18" fmla="*/ 326 w 2047"/>
                <a:gd name="T19" fmla="*/ 1099 h 1628"/>
                <a:gd name="T20" fmla="*/ 357 w 2047"/>
                <a:gd name="T21" fmla="*/ 1140 h 1628"/>
                <a:gd name="T22" fmla="*/ 388 w 2047"/>
                <a:gd name="T23" fmla="*/ 1177 h 1628"/>
                <a:gd name="T24" fmla="*/ 425 w 2047"/>
                <a:gd name="T25" fmla="*/ 1208 h 1628"/>
                <a:gd name="T26" fmla="*/ 456 w 2047"/>
                <a:gd name="T27" fmla="*/ 1234 h 1628"/>
                <a:gd name="T28" fmla="*/ 487 w 2047"/>
                <a:gd name="T29" fmla="*/ 1260 h 1628"/>
                <a:gd name="T30" fmla="*/ 523 w 2047"/>
                <a:gd name="T31" fmla="*/ 1286 h 1628"/>
                <a:gd name="T32" fmla="*/ 554 w 2047"/>
                <a:gd name="T33" fmla="*/ 1306 h 1628"/>
                <a:gd name="T34" fmla="*/ 585 w 2047"/>
                <a:gd name="T35" fmla="*/ 1327 h 1628"/>
                <a:gd name="T36" fmla="*/ 622 w 2047"/>
                <a:gd name="T37" fmla="*/ 1348 h 1628"/>
                <a:gd name="T38" fmla="*/ 653 w 2047"/>
                <a:gd name="T39" fmla="*/ 1363 h 1628"/>
                <a:gd name="T40" fmla="*/ 684 w 2047"/>
                <a:gd name="T41" fmla="*/ 1379 h 1628"/>
                <a:gd name="T42" fmla="*/ 715 w 2047"/>
                <a:gd name="T43" fmla="*/ 1394 h 1628"/>
                <a:gd name="T44" fmla="*/ 751 w 2047"/>
                <a:gd name="T45" fmla="*/ 1405 h 1628"/>
                <a:gd name="T46" fmla="*/ 782 w 2047"/>
                <a:gd name="T47" fmla="*/ 1420 h 1628"/>
                <a:gd name="T48" fmla="*/ 813 w 2047"/>
                <a:gd name="T49" fmla="*/ 1431 h 1628"/>
                <a:gd name="T50" fmla="*/ 850 w 2047"/>
                <a:gd name="T51" fmla="*/ 1441 h 1628"/>
                <a:gd name="T52" fmla="*/ 881 w 2047"/>
                <a:gd name="T53" fmla="*/ 1451 h 1628"/>
                <a:gd name="T54" fmla="*/ 912 w 2047"/>
                <a:gd name="T55" fmla="*/ 1462 h 1628"/>
                <a:gd name="T56" fmla="*/ 948 w 2047"/>
                <a:gd name="T57" fmla="*/ 1472 h 1628"/>
                <a:gd name="T58" fmla="*/ 979 w 2047"/>
                <a:gd name="T59" fmla="*/ 1482 h 1628"/>
                <a:gd name="T60" fmla="*/ 1010 w 2047"/>
                <a:gd name="T61" fmla="*/ 1488 h 1628"/>
                <a:gd name="T62" fmla="*/ 1047 w 2047"/>
                <a:gd name="T63" fmla="*/ 1498 h 1628"/>
                <a:gd name="T64" fmla="*/ 1078 w 2047"/>
                <a:gd name="T65" fmla="*/ 1503 h 1628"/>
                <a:gd name="T66" fmla="*/ 1109 w 2047"/>
                <a:gd name="T67" fmla="*/ 1508 h 1628"/>
                <a:gd name="T68" fmla="*/ 1145 w 2047"/>
                <a:gd name="T69" fmla="*/ 1519 h 1628"/>
                <a:gd name="T70" fmla="*/ 1176 w 2047"/>
                <a:gd name="T71" fmla="*/ 1524 h 1628"/>
                <a:gd name="T72" fmla="*/ 1207 w 2047"/>
                <a:gd name="T73" fmla="*/ 1529 h 1628"/>
                <a:gd name="T74" fmla="*/ 1239 w 2047"/>
                <a:gd name="T75" fmla="*/ 1534 h 1628"/>
                <a:gd name="T76" fmla="*/ 1275 w 2047"/>
                <a:gd name="T77" fmla="*/ 1540 h 1628"/>
                <a:gd name="T78" fmla="*/ 1306 w 2047"/>
                <a:gd name="T79" fmla="*/ 1545 h 1628"/>
                <a:gd name="T80" fmla="*/ 1337 w 2047"/>
                <a:gd name="T81" fmla="*/ 1550 h 1628"/>
                <a:gd name="T82" fmla="*/ 1373 w 2047"/>
                <a:gd name="T83" fmla="*/ 1555 h 1628"/>
                <a:gd name="T84" fmla="*/ 1404 w 2047"/>
                <a:gd name="T85" fmla="*/ 1560 h 1628"/>
                <a:gd name="T86" fmla="*/ 1436 w 2047"/>
                <a:gd name="T87" fmla="*/ 1565 h 1628"/>
                <a:gd name="T88" fmla="*/ 1472 w 2047"/>
                <a:gd name="T89" fmla="*/ 1571 h 1628"/>
                <a:gd name="T90" fmla="*/ 1503 w 2047"/>
                <a:gd name="T91" fmla="*/ 1576 h 1628"/>
                <a:gd name="T92" fmla="*/ 1534 w 2047"/>
                <a:gd name="T93" fmla="*/ 1581 h 1628"/>
                <a:gd name="T94" fmla="*/ 1570 w 2047"/>
                <a:gd name="T95" fmla="*/ 1581 h 1628"/>
                <a:gd name="T96" fmla="*/ 1601 w 2047"/>
                <a:gd name="T97" fmla="*/ 1586 h 1628"/>
                <a:gd name="T98" fmla="*/ 1633 w 2047"/>
                <a:gd name="T99" fmla="*/ 1591 h 1628"/>
                <a:gd name="T100" fmla="*/ 1669 w 2047"/>
                <a:gd name="T101" fmla="*/ 1591 h 1628"/>
                <a:gd name="T102" fmla="*/ 1700 w 2047"/>
                <a:gd name="T103" fmla="*/ 1597 h 1628"/>
                <a:gd name="T104" fmla="*/ 1731 w 2047"/>
                <a:gd name="T105" fmla="*/ 1602 h 1628"/>
                <a:gd name="T106" fmla="*/ 1762 w 2047"/>
                <a:gd name="T107" fmla="*/ 1602 h 1628"/>
                <a:gd name="T108" fmla="*/ 1798 w 2047"/>
                <a:gd name="T109" fmla="*/ 1607 h 1628"/>
                <a:gd name="T110" fmla="*/ 1830 w 2047"/>
                <a:gd name="T111" fmla="*/ 1607 h 1628"/>
                <a:gd name="T112" fmla="*/ 1861 w 2047"/>
                <a:gd name="T113" fmla="*/ 1612 h 1628"/>
                <a:gd name="T114" fmla="*/ 1897 w 2047"/>
                <a:gd name="T115" fmla="*/ 1612 h 1628"/>
                <a:gd name="T116" fmla="*/ 1928 w 2047"/>
                <a:gd name="T117" fmla="*/ 1617 h 1628"/>
                <a:gd name="T118" fmla="*/ 1959 w 2047"/>
                <a:gd name="T119" fmla="*/ 1622 h 1628"/>
                <a:gd name="T120" fmla="*/ 1995 w 2047"/>
                <a:gd name="T121" fmla="*/ 1622 h 1628"/>
                <a:gd name="T122" fmla="*/ 2027 w 2047"/>
                <a:gd name="T123" fmla="*/ 1622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1628">
                  <a:moveTo>
                    <a:pt x="0" y="0"/>
                  </a:moveTo>
                  <a:lnTo>
                    <a:pt x="0" y="21"/>
                  </a:lnTo>
                  <a:lnTo>
                    <a:pt x="5" y="36"/>
                  </a:lnTo>
                  <a:lnTo>
                    <a:pt x="5" y="57"/>
                  </a:lnTo>
                  <a:lnTo>
                    <a:pt x="10" y="73"/>
                  </a:lnTo>
                  <a:lnTo>
                    <a:pt x="10" y="88"/>
                  </a:lnTo>
                  <a:lnTo>
                    <a:pt x="10" y="104"/>
                  </a:lnTo>
                  <a:lnTo>
                    <a:pt x="15" y="119"/>
                  </a:lnTo>
                  <a:lnTo>
                    <a:pt x="15" y="135"/>
                  </a:lnTo>
                  <a:lnTo>
                    <a:pt x="20" y="151"/>
                  </a:lnTo>
                  <a:lnTo>
                    <a:pt x="20" y="166"/>
                  </a:lnTo>
                  <a:lnTo>
                    <a:pt x="20" y="182"/>
                  </a:lnTo>
                  <a:lnTo>
                    <a:pt x="26" y="192"/>
                  </a:lnTo>
                  <a:lnTo>
                    <a:pt x="26" y="208"/>
                  </a:lnTo>
                  <a:lnTo>
                    <a:pt x="26" y="223"/>
                  </a:lnTo>
                  <a:lnTo>
                    <a:pt x="31" y="233"/>
                  </a:lnTo>
                  <a:lnTo>
                    <a:pt x="31" y="249"/>
                  </a:lnTo>
                  <a:lnTo>
                    <a:pt x="36" y="265"/>
                  </a:lnTo>
                  <a:lnTo>
                    <a:pt x="36" y="275"/>
                  </a:lnTo>
                  <a:lnTo>
                    <a:pt x="36" y="290"/>
                  </a:lnTo>
                  <a:lnTo>
                    <a:pt x="41" y="301"/>
                  </a:lnTo>
                  <a:lnTo>
                    <a:pt x="41" y="311"/>
                  </a:lnTo>
                  <a:lnTo>
                    <a:pt x="46" y="327"/>
                  </a:lnTo>
                  <a:lnTo>
                    <a:pt x="46" y="337"/>
                  </a:lnTo>
                  <a:lnTo>
                    <a:pt x="46" y="347"/>
                  </a:lnTo>
                  <a:lnTo>
                    <a:pt x="51" y="358"/>
                  </a:lnTo>
                  <a:lnTo>
                    <a:pt x="51" y="373"/>
                  </a:lnTo>
                  <a:lnTo>
                    <a:pt x="57" y="384"/>
                  </a:lnTo>
                  <a:lnTo>
                    <a:pt x="57" y="394"/>
                  </a:lnTo>
                  <a:lnTo>
                    <a:pt x="57" y="404"/>
                  </a:lnTo>
                  <a:lnTo>
                    <a:pt x="62" y="415"/>
                  </a:lnTo>
                  <a:lnTo>
                    <a:pt x="62" y="425"/>
                  </a:lnTo>
                  <a:lnTo>
                    <a:pt x="67" y="436"/>
                  </a:lnTo>
                  <a:lnTo>
                    <a:pt x="67" y="446"/>
                  </a:lnTo>
                  <a:lnTo>
                    <a:pt x="67" y="456"/>
                  </a:lnTo>
                  <a:lnTo>
                    <a:pt x="72" y="467"/>
                  </a:lnTo>
                  <a:lnTo>
                    <a:pt x="72" y="477"/>
                  </a:lnTo>
                  <a:lnTo>
                    <a:pt x="77" y="487"/>
                  </a:lnTo>
                  <a:lnTo>
                    <a:pt x="77" y="493"/>
                  </a:lnTo>
                  <a:lnTo>
                    <a:pt x="77" y="503"/>
                  </a:lnTo>
                  <a:lnTo>
                    <a:pt x="83" y="513"/>
                  </a:lnTo>
                  <a:lnTo>
                    <a:pt x="83" y="524"/>
                  </a:lnTo>
                  <a:lnTo>
                    <a:pt x="88" y="529"/>
                  </a:lnTo>
                  <a:lnTo>
                    <a:pt x="88" y="539"/>
                  </a:lnTo>
                  <a:lnTo>
                    <a:pt x="88" y="550"/>
                  </a:lnTo>
                  <a:lnTo>
                    <a:pt x="93" y="555"/>
                  </a:lnTo>
                  <a:lnTo>
                    <a:pt x="93" y="565"/>
                  </a:lnTo>
                  <a:lnTo>
                    <a:pt x="93" y="576"/>
                  </a:lnTo>
                  <a:lnTo>
                    <a:pt x="98" y="581"/>
                  </a:lnTo>
                  <a:lnTo>
                    <a:pt x="98" y="591"/>
                  </a:lnTo>
                  <a:lnTo>
                    <a:pt x="103" y="596"/>
                  </a:lnTo>
                  <a:lnTo>
                    <a:pt x="103" y="607"/>
                  </a:lnTo>
                  <a:lnTo>
                    <a:pt x="103" y="612"/>
                  </a:lnTo>
                  <a:lnTo>
                    <a:pt x="108" y="622"/>
                  </a:lnTo>
                  <a:lnTo>
                    <a:pt x="108" y="627"/>
                  </a:lnTo>
                  <a:lnTo>
                    <a:pt x="114" y="638"/>
                  </a:lnTo>
                  <a:lnTo>
                    <a:pt x="114" y="643"/>
                  </a:lnTo>
                  <a:lnTo>
                    <a:pt x="114" y="653"/>
                  </a:lnTo>
                  <a:lnTo>
                    <a:pt x="119" y="658"/>
                  </a:lnTo>
                  <a:lnTo>
                    <a:pt x="119" y="664"/>
                  </a:lnTo>
                  <a:lnTo>
                    <a:pt x="124" y="674"/>
                  </a:lnTo>
                  <a:lnTo>
                    <a:pt x="124" y="679"/>
                  </a:lnTo>
                  <a:lnTo>
                    <a:pt x="124" y="684"/>
                  </a:lnTo>
                  <a:lnTo>
                    <a:pt x="129" y="695"/>
                  </a:lnTo>
                  <a:lnTo>
                    <a:pt x="129" y="700"/>
                  </a:lnTo>
                  <a:lnTo>
                    <a:pt x="134" y="705"/>
                  </a:lnTo>
                  <a:lnTo>
                    <a:pt x="134" y="710"/>
                  </a:lnTo>
                  <a:lnTo>
                    <a:pt x="134" y="721"/>
                  </a:lnTo>
                  <a:lnTo>
                    <a:pt x="140" y="726"/>
                  </a:lnTo>
                  <a:lnTo>
                    <a:pt x="140" y="731"/>
                  </a:lnTo>
                  <a:lnTo>
                    <a:pt x="145" y="736"/>
                  </a:lnTo>
                  <a:lnTo>
                    <a:pt x="145" y="747"/>
                  </a:lnTo>
                  <a:lnTo>
                    <a:pt x="145" y="752"/>
                  </a:lnTo>
                  <a:lnTo>
                    <a:pt x="150" y="757"/>
                  </a:lnTo>
                  <a:lnTo>
                    <a:pt x="150" y="762"/>
                  </a:lnTo>
                  <a:lnTo>
                    <a:pt x="155" y="767"/>
                  </a:lnTo>
                  <a:lnTo>
                    <a:pt x="155" y="772"/>
                  </a:lnTo>
                  <a:lnTo>
                    <a:pt x="155" y="778"/>
                  </a:lnTo>
                  <a:lnTo>
                    <a:pt x="160" y="783"/>
                  </a:lnTo>
                  <a:lnTo>
                    <a:pt x="160" y="793"/>
                  </a:lnTo>
                  <a:lnTo>
                    <a:pt x="165" y="798"/>
                  </a:lnTo>
                  <a:lnTo>
                    <a:pt x="165" y="804"/>
                  </a:lnTo>
                  <a:lnTo>
                    <a:pt x="165" y="809"/>
                  </a:lnTo>
                  <a:lnTo>
                    <a:pt x="171" y="814"/>
                  </a:lnTo>
                  <a:lnTo>
                    <a:pt x="171" y="819"/>
                  </a:lnTo>
                  <a:lnTo>
                    <a:pt x="171" y="824"/>
                  </a:lnTo>
                  <a:lnTo>
                    <a:pt x="176" y="829"/>
                  </a:lnTo>
                  <a:lnTo>
                    <a:pt x="176" y="835"/>
                  </a:lnTo>
                  <a:lnTo>
                    <a:pt x="181" y="840"/>
                  </a:lnTo>
                  <a:lnTo>
                    <a:pt x="181" y="845"/>
                  </a:lnTo>
                  <a:lnTo>
                    <a:pt x="181" y="850"/>
                  </a:lnTo>
                  <a:lnTo>
                    <a:pt x="186" y="855"/>
                  </a:lnTo>
                  <a:lnTo>
                    <a:pt x="186" y="861"/>
                  </a:lnTo>
                  <a:lnTo>
                    <a:pt x="191" y="866"/>
                  </a:lnTo>
                  <a:lnTo>
                    <a:pt x="191" y="866"/>
                  </a:lnTo>
                  <a:lnTo>
                    <a:pt x="191" y="871"/>
                  </a:lnTo>
                  <a:lnTo>
                    <a:pt x="197" y="876"/>
                  </a:lnTo>
                  <a:lnTo>
                    <a:pt x="197" y="881"/>
                  </a:lnTo>
                  <a:lnTo>
                    <a:pt x="202" y="886"/>
                  </a:lnTo>
                  <a:lnTo>
                    <a:pt x="202" y="892"/>
                  </a:lnTo>
                  <a:lnTo>
                    <a:pt x="202" y="897"/>
                  </a:lnTo>
                  <a:lnTo>
                    <a:pt x="207" y="902"/>
                  </a:lnTo>
                  <a:lnTo>
                    <a:pt x="207" y="902"/>
                  </a:lnTo>
                  <a:lnTo>
                    <a:pt x="212" y="907"/>
                  </a:lnTo>
                  <a:lnTo>
                    <a:pt x="212" y="912"/>
                  </a:lnTo>
                  <a:lnTo>
                    <a:pt x="212" y="918"/>
                  </a:lnTo>
                  <a:lnTo>
                    <a:pt x="217" y="923"/>
                  </a:lnTo>
                  <a:lnTo>
                    <a:pt x="217" y="928"/>
                  </a:lnTo>
                  <a:lnTo>
                    <a:pt x="223" y="928"/>
                  </a:lnTo>
                  <a:lnTo>
                    <a:pt x="223" y="933"/>
                  </a:lnTo>
                  <a:lnTo>
                    <a:pt x="223" y="938"/>
                  </a:lnTo>
                  <a:lnTo>
                    <a:pt x="228" y="943"/>
                  </a:lnTo>
                  <a:lnTo>
                    <a:pt x="228" y="949"/>
                  </a:lnTo>
                  <a:lnTo>
                    <a:pt x="233" y="949"/>
                  </a:lnTo>
                  <a:lnTo>
                    <a:pt x="233" y="954"/>
                  </a:lnTo>
                  <a:lnTo>
                    <a:pt x="233" y="959"/>
                  </a:lnTo>
                  <a:lnTo>
                    <a:pt x="238" y="964"/>
                  </a:lnTo>
                  <a:lnTo>
                    <a:pt x="238" y="964"/>
                  </a:lnTo>
                  <a:lnTo>
                    <a:pt x="243" y="969"/>
                  </a:lnTo>
                  <a:lnTo>
                    <a:pt x="243" y="975"/>
                  </a:lnTo>
                  <a:lnTo>
                    <a:pt x="243" y="975"/>
                  </a:lnTo>
                  <a:lnTo>
                    <a:pt x="248" y="980"/>
                  </a:lnTo>
                  <a:lnTo>
                    <a:pt x="248" y="985"/>
                  </a:lnTo>
                  <a:lnTo>
                    <a:pt x="248" y="990"/>
                  </a:lnTo>
                  <a:lnTo>
                    <a:pt x="254" y="990"/>
                  </a:lnTo>
                  <a:lnTo>
                    <a:pt x="254" y="995"/>
                  </a:lnTo>
                  <a:lnTo>
                    <a:pt x="259" y="1000"/>
                  </a:lnTo>
                  <a:lnTo>
                    <a:pt x="259" y="1000"/>
                  </a:lnTo>
                  <a:lnTo>
                    <a:pt x="259" y="1006"/>
                  </a:lnTo>
                  <a:lnTo>
                    <a:pt x="264" y="1011"/>
                  </a:lnTo>
                  <a:lnTo>
                    <a:pt x="264" y="1011"/>
                  </a:lnTo>
                  <a:lnTo>
                    <a:pt x="269" y="1016"/>
                  </a:lnTo>
                  <a:lnTo>
                    <a:pt x="269" y="1021"/>
                  </a:lnTo>
                  <a:lnTo>
                    <a:pt x="269" y="1021"/>
                  </a:lnTo>
                  <a:lnTo>
                    <a:pt x="274" y="1026"/>
                  </a:lnTo>
                  <a:lnTo>
                    <a:pt x="274" y="1026"/>
                  </a:lnTo>
                  <a:lnTo>
                    <a:pt x="280" y="1032"/>
                  </a:lnTo>
                  <a:lnTo>
                    <a:pt x="280" y="1037"/>
                  </a:lnTo>
                  <a:lnTo>
                    <a:pt x="280" y="1037"/>
                  </a:lnTo>
                  <a:lnTo>
                    <a:pt x="285" y="1042"/>
                  </a:lnTo>
                  <a:lnTo>
                    <a:pt x="285" y="1042"/>
                  </a:lnTo>
                  <a:lnTo>
                    <a:pt x="290" y="1047"/>
                  </a:lnTo>
                  <a:lnTo>
                    <a:pt x="290" y="1052"/>
                  </a:lnTo>
                  <a:lnTo>
                    <a:pt x="290" y="1052"/>
                  </a:lnTo>
                  <a:lnTo>
                    <a:pt x="295" y="1058"/>
                  </a:lnTo>
                  <a:lnTo>
                    <a:pt x="295" y="1058"/>
                  </a:lnTo>
                  <a:lnTo>
                    <a:pt x="300" y="1063"/>
                  </a:lnTo>
                  <a:lnTo>
                    <a:pt x="300" y="1068"/>
                  </a:lnTo>
                  <a:lnTo>
                    <a:pt x="300" y="1068"/>
                  </a:lnTo>
                  <a:lnTo>
                    <a:pt x="305" y="1073"/>
                  </a:lnTo>
                  <a:lnTo>
                    <a:pt x="305" y="1073"/>
                  </a:lnTo>
                  <a:lnTo>
                    <a:pt x="311" y="1078"/>
                  </a:lnTo>
                  <a:lnTo>
                    <a:pt x="311" y="1078"/>
                  </a:lnTo>
                  <a:lnTo>
                    <a:pt x="311" y="1083"/>
                  </a:lnTo>
                  <a:lnTo>
                    <a:pt x="316" y="1083"/>
                  </a:lnTo>
                  <a:lnTo>
                    <a:pt x="316" y="1089"/>
                  </a:lnTo>
                  <a:lnTo>
                    <a:pt x="321" y="1089"/>
                  </a:lnTo>
                  <a:lnTo>
                    <a:pt x="321" y="1094"/>
                  </a:lnTo>
                  <a:lnTo>
                    <a:pt x="321" y="1099"/>
                  </a:lnTo>
                  <a:lnTo>
                    <a:pt x="326" y="1099"/>
                  </a:lnTo>
                  <a:lnTo>
                    <a:pt x="326" y="1104"/>
                  </a:lnTo>
                  <a:lnTo>
                    <a:pt x="326" y="1104"/>
                  </a:lnTo>
                  <a:lnTo>
                    <a:pt x="331" y="1109"/>
                  </a:lnTo>
                  <a:lnTo>
                    <a:pt x="331" y="1109"/>
                  </a:lnTo>
                  <a:lnTo>
                    <a:pt x="337" y="1115"/>
                  </a:lnTo>
                  <a:lnTo>
                    <a:pt x="337" y="1115"/>
                  </a:lnTo>
                  <a:lnTo>
                    <a:pt x="337" y="1120"/>
                  </a:lnTo>
                  <a:lnTo>
                    <a:pt x="342" y="1120"/>
                  </a:lnTo>
                  <a:lnTo>
                    <a:pt x="342" y="1120"/>
                  </a:lnTo>
                  <a:lnTo>
                    <a:pt x="347" y="1125"/>
                  </a:lnTo>
                  <a:lnTo>
                    <a:pt x="347" y="1125"/>
                  </a:lnTo>
                  <a:lnTo>
                    <a:pt x="347" y="1130"/>
                  </a:lnTo>
                  <a:lnTo>
                    <a:pt x="352" y="1130"/>
                  </a:lnTo>
                  <a:lnTo>
                    <a:pt x="352" y="1135"/>
                  </a:lnTo>
                  <a:lnTo>
                    <a:pt x="357" y="1135"/>
                  </a:lnTo>
                  <a:lnTo>
                    <a:pt x="357" y="1140"/>
                  </a:lnTo>
                  <a:lnTo>
                    <a:pt x="357" y="1140"/>
                  </a:lnTo>
                  <a:lnTo>
                    <a:pt x="362" y="1146"/>
                  </a:lnTo>
                  <a:lnTo>
                    <a:pt x="362" y="1146"/>
                  </a:lnTo>
                  <a:lnTo>
                    <a:pt x="368" y="1151"/>
                  </a:lnTo>
                  <a:lnTo>
                    <a:pt x="368" y="1151"/>
                  </a:lnTo>
                  <a:lnTo>
                    <a:pt x="368" y="1151"/>
                  </a:lnTo>
                  <a:lnTo>
                    <a:pt x="373" y="1156"/>
                  </a:lnTo>
                  <a:lnTo>
                    <a:pt x="373" y="1156"/>
                  </a:lnTo>
                  <a:lnTo>
                    <a:pt x="378" y="1161"/>
                  </a:lnTo>
                  <a:lnTo>
                    <a:pt x="378" y="1161"/>
                  </a:lnTo>
                  <a:lnTo>
                    <a:pt x="378" y="1166"/>
                  </a:lnTo>
                  <a:lnTo>
                    <a:pt x="383" y="1166"/>
                  </a:lnTo>
                  <a:lnTo>
                    <a:pt x="383" y="1166"/>
                  </a:lnTo>
                  <a:lnTo>
                    <a:pt x="388" y="1172"/>
                  </a:lnTo>
                  <a:lnTo>
                    <a:pt x="388" y="1172"/>
                  </a:lnTo>
                  <a:lnTo>
                    <a:pt x="388" y="1177"/>
                  </a:lnTo>
                  <a:lnTo>
                    <a:pt x="394" y="1177"/>
                  </a:lnTo>
                  <a:lnTo>
                    <a:pt x="394" y="1177"/>
                  </a:lnTo>
                  <a:lnTo>
                    <a:pt x="394" y="1182"/>
                  </a:lnTo>
                  <a:lnTo>
                    <a:pt x="399" y="1182"/>
                  </a:lnTo>
                  <a:lnTo>
                    <a:pt x="399" y="1187"/>
                  </a:lnTo>
                  <a:lnTo>
                    <a:pt x="404" y="1187"/>
                  </a:lnTo>
                  <a:lnTo>
                    <a:pt x="404" y="1187"/>
                  </a:lnTo>
                  <a:lnTo>
                    <a:pt x="404" y="1192"/>
                  </a:lnTo>
                  <a:lnTo>
                    <a:pt x="409" y="1192"/>
                  </a:lnTo>
                  <a:lnTo>
                    <a:pt x="409" y="1197"/>
                  </a:lnTo>
                  <a:lnTo>
                    <a:pt x="414" y="1197"/>
                  </a:lnTo>
                  <a:lnTo>
                    <a:pt x="414" y="1197"/>
                  </a:lnTo>
                  <a:lnTo>
                    <a:pt x="414" y="1203"/>
                  </a:lnTo>
                  <a:lnTo>
                    <a:pt x="419" y="1203"/>
                  </a:lnTo>
                  <a:lnTo>
                    <a:pt x="419" y="1203"/>
                  </a:lnTo>
                  <a:lnTo>
                    <a:pt x="425" y="1208"/>
                  </a:lnTo>
                  <a:lnTo>
                    <a:pt x="425" y="1208"/>
                  </a:lnTo>
                  <a:lnTo>
                    <a:pt x="425" y="1213"/>
                  </a:lnTo>
                  <a:lnTo>
                    <a:pt x="430" y="1213"/>
                  </a:lnTo>
                  <a:lnTo>
                    <a:pt x="430" y="1213"/>
                  </a:lnTo>
                  <a:lnTo>
                    <a:pt x="435" y="1218"/>
                  </a:lnTo>
                  <a:lnTo>
                    <a:pt x="435" y="1218"/>
                  </a:lnTo>
                  <a:lnTo>
                    <a:pt x="435" y="1218"/>
                  </a:lnTo>
                  <a:lnTo>
                    <a:pt x="440" y="1223"/>
                  </a:lnTo>
                  <a:lnTo>
                    <a:pt x="440" y="1223"/>
                  </a:lnTo>
                  <a:lnTo>
                    <a:pt x="445" y="1223"/>
                  </a:lnTo>
                  <a:lnTo>
                    <a:pt x="445" y="1229"/>
                  </a:lnTo>
                  <a:lnTo>
                    <a:pt x="445" y="1229"/>
                  </a:lnTo>
                  <a:lnTo>
                    <a:pt x="451" y="1229"/>
                  </a:lnTo>
                  <a:lnTo>
                    <a:pt x="451" y="1234"/>
                  </a:lnTo>
                  <a:lnTo>
                    <a:pt x="456" y="1234"/>
                  </a:lnTo>
                  <a:lnTo>
                    <a:pt x="456" y="1234"/>
                  </a:lnTo>
                  <a:lnTo>
                    <a:pt x="456" y="1239"/>
                  </a:lnTo>
                  <a:lnTo>
                    <a:pt x="461" y="1239"/>
                  </a:lnTo>
                  <a:lnTo>
                    <a:pt x="461" y="1239"/>
                  </a:lnTo>
                  <a:lnTo>
                    <a:pt x="466" y="1244"/>
                  </a:lnTo>
                  <a:lnTo>
                    <a:pt x="466" y="1244"/>
                  </a:lnTo>
                  <a:lnTo>
                    <a:pt x="466" y="1244"/>
                  </a:lnTo>
                  <a:lnTo>
                    <a:pt x="471" y="1249"/>
                  </a:lnTo>
                  <a:lnTo>
                    <a:pt x="471" y="1249"/>
                  </a:lnTo>
                  <a:lnTo>
                    <a:pt x="471" y="1249"/>
                  </a:lnTo>
                  <a:lnTo>
                    <a:pt x="477" y="1254"/>
                  </a:lnTo>
                  <a:lnTo>
                    <a:pt x="477" y="1254"/>
                  </a:lnTo>
                  <a:lnTo>
                    <a:pt x="482" y="1254"/>
                  </a:lnTo>
                  <a:lnTo>
                    <a:pt x="482" y="1260"/>
                  </a:lnTo>
                  <a:lnTo>
                    <a:pt x="482" y="1260"/>
                  </a:lnTo>
                  <a:lnTo>
                    <a:pt x="487" y="1260"/>
                  </a:lnTo>
                  <a:lnTo>
                    <a:pt x="487" y="1260"/>
                  </a:lnTo>
                  <a:lnTo>
                    <a:pt x="492" y="1265"/>
                  </a:lnTo>
                  <a:lnTo>
                    <a:pt x="492" y="1265"/>
                  </a:lnTo>
                  <a:lnTo>
                    <a:pt x="492" y="1265"/>
                  </a:lnTo>
                  <a:lnTo>
                    <a:pt x="497" y="1270"/>
                  </a:lnTo>
                  <a:lnTo>
                    <a:pt x="497" y="1270"/>
                  </a:lnTo>
                  <a:lnTo>
                    <a:pt x="502" y="1270"/>
                  </a:lnTo>
                  <a:lnTo>
                    <a:pt x="502" y="1270"/>
                  </a:lnTo>
                  <a:lnTo>
                    <a:pt x="502" y="1275"/>
                  </a:lnTo>
                  <a:lnTo>
                    <a:pt x="508" y="1275"/>
                  </a:lnTo>
                  <a:lnTo>
                    <a:pt x="508" y="1275"/>
                  </a:lnTo>
                  <a:lnTo>
                    <a:pt x="513" y="1280"/>
                  </a:lnTo>
                  <a:lnTo>
                    <a:pt x="513" y="1280"/>
                  </a:lnTo>
                  <a:lnTo>
                    <a:pt x="513" y="1280"/>
                  </a:lnTo>
                  <a:lnTo>
                    <a:pt x="518" y="1280"/>
                  </a:lnTo>
                  <a:lnTo>
                    <a:pt x="518" y="1286"/>
                  </a:lnTo>
                  <a:lnTo>
                    <a:pt x="523" y="1286"/>
                  </a:lnTo>
                  <a:lnTo>
                    <a:pt x="523" y="1286"/>
                  </a:lnTo>
                  <a:lnTo>
                    <a:pt x="523" y="1291"/>
                  </a:lnTo>
                  <a:lnTo>
                    <a:pt x="528" y="1291"/>
                  </a:lnTo>
                  <a:lnTo>
                    <a:pt x="528" y="1291"/>
                  </a:lnTo>
                  <a:lnTo>
                    <a:pt x="534" y="1291"/>
                  </a:lnTo>
                  <a:lnTo>
                    <a:pt x="534" y="1296"/>
                  </a:lnTo>
                  <a:lnTo>
                    <a:pt x="534" y="1296"/>
                  </a:lnTo>
                  <a:lnTo>
                    <a:pt x="539" y="1296"/>
                  </a:lnTo>
                  <a:lnTo>
                    <a:pt x="539" y="1296"/>
                  </a:lnTo>
                  <a:lnTo>
                    <a:pt x="544" y="1301"/>
                  </a:lnTo>
                  <a:lnTo>
                    <a:pt x="544" y="1301"/>
                  </a:lnTo>
                  <a:lnTo>
                    <a:pt x="544" y="1301"/>
                  </a:lnTo>
                  <a:lnTo>
                    <a:pt x="549" y="1301"/>
                  </a:lnTo>
                  <a:lnTo>
                    <a:pt x="549" y="1306"/>
                  </a:lnTo>
                  <a:lnTo>
                    <a:pt x="549" y="1306"/>
                  </a:lnTo>
                  <a:lnTo>
                    <a:pt x="554" y="1306"/>
                  </a:lnTo>
                  <a:lnTo>
                    <a:pt x="554" y="1306"/>
                  </a:lnTo>
                  <a:lnTo>
                    <a:pt x="559" y="1311"/>
                  </a:lnTo>
                  <a:lnTo>
                    <a:pt x="559" y="1311"/>
                  </a:lnTo>
                  <a:lnTo>
                    <a:pt x="559" y="1311"/>
                  </a:lnTo>
                  <a:lnTo>
                    <a:pt x="565" y="1311"/>
                  </a:lnTo>
                  <a:lnTo>
                    <a:pt x="565" y="1317"/>
                  </a:lnTo>
                  <a:lnTo>
                    <a:pt x="570" y="1317"/>
                  </a:lnTo>
                  <a:lnTo>
                    <a:pt x="570" y="1317"/>
                  </a:lnTo>
                  <a:lnTo>
                    <a:pt x="570" y="1317"/>
                  </a:lnTo>
                  <a:lnTo>
                    <a:pt x="575" y="1322"/>
                  </a:lnTo>
                  <a:lnTo>
                    <a:pt x="575" y="1322"/>
                  </a:lnTo>
                  <a:lnTo>
                    <a:pt x="580" y="1322"/>
                  </a:lnTo>
                  <a:lnTo>
                    <a:pt x="580" y="1322"/>
                  </a:lnTo>
                  <a:lnTo>
                    <a:pt x="580" y="1327"/>
                  </a:lnTo>
                  <a:lnTo>
                    <a:pt x="585" y="1327"/>
                  </a:lnTo>
                  <a:lnTo>
                    <a:pt x="585" y="1327"/>
                  </a:lnTo>
                  <a:lnTo>
                    <a:pt x="591" y="1327"/>
                  </a:lnTo>
                  <a:lnTo>
                    <a:pt x="591" y="1327"/>
                  </a:lnTo>
                  <a:lnTo>
                    <a:pt x="591" y="1332"/>
                  </a:lnTo>
                  <a:lnTo>
                    <a:pt x="596" y="1332"/>
                  </a:lnTo>
                  <a:lnTo>
                    <a:pt x="596" y="1332"/>
                  </a:lnTo>
                  <a:lnTo>
                    <a:pt x="601" y="1332"/>
                  </a:lnTo>
                  <a:lnTo>
                    <a:pt x="601" y="1337"/>
                  </a:lnTo>
                  <a:lnTo>
                    <a:pt x="601" y="1337"/>
                  </a:lnTo>
                  <a:lnTo>
                    <a:pt x="606" y="1337"/>
                  </a:lnTo>
                  <a:lnTo>
                    <a:pt x="606" y="1337"/>
                  </a:lnTo>
                  <a:lnTo>
                    <a:pt x="611" y="1337"/>
                  </a:lnTo>
                  <a:lnTo>
                    <a:pt x="611" y="1343"/>
                  </a:lnTo>
                  <a:lnTo>
                    <a:pt x="611" y="1343"/>
                  </a:lnTo>
                  <a:lnTo>
                    <a:pt x="616" y="1343"/>
                  </a:lnTo>
                  <a:lnTo>
                    <a:pt x="616" y="1343"/>
                  </a:lnTo>
                  <a:lnTo>
                    <a:pt x="622" y="1348"/>
                  </a:lnTo>
                  <a:lnTo>
                    <a:pt x="622" y="1348"/>
                  </a:lnTo>
                  <a:lnTo>
                    <a:pt x="622" y="1348"/>
                  </a:lnTo>
                  <a:lnTo>
                    <a:pt x="627" y="1348"/>
                  </a:lnTo>
                  <a:lnTo>
                    <a:pt x="627" y="1348"/>
                  </a:lnTo>
                  <a:lnTo>
                    <a:pt x="627" y="1353"/>
                  </a:lnTo>
                  <a:lnTo>
                    <a:pt x="632" y="1353"/>
                  </a:lnTo>
                  <a:lnTo>
                    <a:pt x="632" y="1353"/>
                  </a:lnTo>
                  <a:lnTo>
                    <a:pt x="637" y="1353"/>
                  </a:lnTo>
                  <a:lnTo>
                    <a:pt x="637" y="1353"/>
                  </a:lnTo>
                  <a:lnTo>
                    <a:pt x="637" y="1358"/>
                  </a:lnTo>
                  <a:lnTo>
                    <a:pt x="642" y="1358"/>
                  </a:lnTo>
                  <a:lnTo>
                    <a:pt x="642" y="1358"/>
                  </a:lnTo>
                  <a:lnTo>
                    <a:pt x="648" y="1358"/>
                  </a:lnTo>
                  <a:lnTo>
                    <a:pt x="648" y="1358"/>
                  </a:lnTo>
                  <a:lnTo>
                    <a:pt x="648" y="1363"/>
                  </a:lnTo>
                  <a:lnTo>
                    <a:pt x="653" y="1363"/>
                  </a:lnTo>
                  <a:lnTo>
                    <a:pt x="653" y="1363"/>
                  </a:lnTo>
                  <a:lnTo>
                    <a:pt x="658" y="1363"/>
                  </a:lnTo>
                  <a:lnTo>
                    <a:pt x="658" y="1363"/>
                  </a:lnTo>
                  <a:lnTo>
                    <a:pt x="658" y="1368"/>
                  </a:lnTo>
                  <a:lnTo>
                    <a:pt x="663" y="1368"/>
                  </a:lnTo>
                  <a:lnTo>
                    <a:pt x="663" y="1368"/>
                  </a:lnTo>
                  <a:lnTo>
                    <a:pt x="668" y="1368"/>
                  </a:lnTo>
                  <a:lnTo>
                    <a:pt x="668" y="1368"/>
                  </a:lnTo>
                  <a:lnTo>
                    <a:pt x="668" y="1374"/>
                  </a:lnTo>
                  <a:lnTo>
                    <a:pt x="674" y="1374"/>
                  </a:lnTo>
                  <a:lnTo>
                    <a:pt x="674" y="1374"/>
                  </a:lnTo>
                  <a:lnTo>
                    <a:pt x="679" y="1374"/>
                  </a:lnTo>
                  <a:lnTo>
                    <a:pt x="679" y="1374"/>
                  </a:lnTo>
                  <a:lnTo>
                    <a:pt x="679" y="1374"/>
                  </a:lnTo>
                  <a:lnTo>
                    <a:pt x="684" y="1379"/>
                  </a:lnTo>
                  <a:lnTo>
                    <a:pt x="684" y="1379"/>
                  </a:lnTo>
                  <a:lnTo>
                    <a:pt x="689" y="1379"/>
                  </a:lnTo>
                  <a:lnTo>
                    <a:pt x="689" y="1379"/>
                  </a:lnTo>
                  <a:lnTo>
                    <a:pt x="689" y="1379"/>
                  </a:lnTo>
                  <a:lnTo>
                    <a:pt x="694" y="1384"/>
                  </a:lnTo>
                  <a:lnTo>
                    <a:pt x="694" y="1384"/>
                  </a:lnTo>
                  <a:lnTo>
                    <a:pt x="694" y="1384"/>
                  </a:lnTo>
                  <a:lnTo>
                    <a:pt x="699" y="1384"/>
                  </a:lnTo>
                  <a:lnTo>
                    <a:pt x="699" y="1384"/>
                  </a:lnTo>
                  <a:lnTo>
                    <a:pt x="705" y="1384"/>
                  </a:lnTo>
                  <a:lnTo>
                    <a:pt x="705" y="1389"/>
                  </a:lnTo>
                  <a:lnTo>
                    <a:pt x="705" y="1389"/>
                  </a:lnTo>
                  <a:lnTo>
                    <a:pt x="710" y="1389"/>
                  </a:lnTo>
                  <a:lnTo>
                    <a:pt x="710" y="1389"/>
                  </a:lnTo>
                  <a:lnTo>
                    <a:pt x="715" y="1389"/>
                  </a:lnTo>
                  <a:lnTo>
                    <a:pt x="715" y="1389"/>
                  </a:lnTo>
                  <a:lnTo>
                    <a:pt x="715" y="1394"/>
                  </a:lnTo>
                  <a:lnTo>
                    <a:pt x="720" y="1394"/>
                  </a:lnTo>
                  <a:lnTo>
                    <a:pt x="720" y="1394"/>
                  </a:lnTo>
                  <a:lnTo>
                    <a:pt x="725" y="1394"/>
                  </a:lnTo>
                  <a:lnTo>
                    <a:pt x="725" y="1394"/>
                  </a:lnTo>
                  <a:lnTo>
                    <a:pt x="725" y="1394"/>
                  </a:lnTo>
                  <a:lnTo>
                    <a:pt x="731" y="1400"/>
                  </a:lnTo>
                  <a:lnTo>
                    <a:pt x="731" y="1400"/>
                  </a:lnTo>
                  <a:lnTo>
                    <a:pt x="736" y="1400"/>
                  </a:lnTo>
                  <a:lnTo>
                    <a:pt x="736" y="1400"/>
                  </a:lnTo>
                  <a:lnTo>
                    <a:pt x="736" y="1400"/>
                  </a:lnTo>
                  <a:lnTo>
                    <a:pt x="741" y="1400"/>
                  </a:lnTo>
                  <a:lnTo>
                    <a:pt x="741" y="1405"/>
                  </a:lnTo>
                  <a:lnTo>
                    <a:pt x="746" y="1405"/>
                  </a:lnTo>
                  <a:lnTo>
                    <a:pt x="746" y="1405"/>
                  </a:lnTo>
                  <a:lnTo>
                    <a:pt x="746" y="1405"/>
                  </a:lnTo>
                  <a:lnTo>
                    <a:pt x="751" y="1405"/>
                  </a:lnTo>
                  <a:lnTo>
                    <a:pt x="751" y="1405"/>
                  </a:lnTo>
                  <a:lnTo>
                    <a:pt x="756" y="1410"/>
                  </a:lnTo>
                  <a:lnTo>
                    <a:pt x="756" y="1410"/>
                  </a:lnTo>
                  <a:lnTo>
                    <a:pt x="756" y="1410"/>
                  </a:lnTo>
                  <a:lnTo>
                    <a:pt x="762" y="1410"/>
                  </a:lnTo>
                  <a:lnTo>
                    <a:pt x="762" y="1410"/>
                  </a:lnTo>
                  <a:lnTo>
                    <a:pt x="767" y="1410"/>
                  </a:lnTo>
                  <a:lnTo>
                    <a:pt x="767" y="1415"/>
                  </a:lnTo>
                  <a:lnTo>
                    <a:pt x="767" y="1415"/>
                  </a:lnTo>
                  <a:lnTo>
                    <a:pt x="772" y="1415"/>
                  </a:lnTo>
                  <a:lnTo>
                    <a:pt x="772" y="1415"/>
                  </a:lnTo>
                  <a:lnTo>
                    <a:pt x="772" y="1415"/>
                  </a:lnTo>
                  <a:lnTo>
                    <a:pt x="777" y="1415"/>
                  </a:lnTo>
                  <a:lnTo>
                    <a:pt x="777" y="1415"/>
                  </a:lnTo>
                  <a:lnTo>
                    <a:pt x="782" y="1420"/>
                  </a:lnTo>
                  <a:lnTo>
                    <a:pt x="782" y="1420"/>
                  </a:lnTo>
                  <a:lnTo>
                    <a:pt x="782" y="1420"/>
                  </a:lnTo>
                  <a:lnTo>
                    <a:pt x="788" y="1420"/>
                  </a:lnTo>
                  <a:lnTo>
                    <a:pt x="788" y="1420"/>
                  </a:lnTo>
                  <a:lnTo>
                    <a:pt x="793" y="1420"/>
                  </a:lnTo>
                  <a:lnTo>
                    <a:pt x="793" y="1420"/>
                  </a:lnTo>
                  <a:lnTo>
                    <a:pt x="793" y="1425"/>
                  </a:lnTo>
                  <a:lnTo>
                    <a:pt x="798" y="1425"/>
                  </a:lnTo>
                  <a:lnTo>
                    <a:pt x="798" y="1425"/>
                  </a:lnTo>
                  <a:lnTo>
                    <a:pt x="803" y="1425"/>
                  </a:lnTo>
                  <a:lnTo>
                    <a:pt x="803" y="1425"/>
                  </a:lnTo>
                  <a:lnTo>
                    <a:pt x="803" y="1425"/>
                  </a:lnTo>
                  <a:lnTo>
                    <a:pt x="808" y="1425"/>
                  </a:lnTo>
                  <a:lnTo>
                    <a:pt x="808" y="1431"/>
                  </a:lnTo>
                  <a:lnTo>
                    <a:pt x="813" y="1431"/>
                  </a:lnTo>
                  <a:lnTo>
                    <a:pt x="813" y="1431"/>
                  </a:lnTo>
                  <a:lnTo>
                    <a:pt x="813" y="1431"/>
                  </a:lnTo>
                  <a:lnTo>
                    <a:pt x="819" y="1431"/>
                  </a:lnTo>
                  <a:lnTo>
                    <a:pt x="819" y="1431"/>
                  </a:lnTo>
                  <a:lnTo>
                    <a:pt x="824" y="1431"/>
                  </a:lnTo>
                  <a:lnTo>
                    <a:pt x="824" y="1436"/>
                  </a:lnTo>
                  <a:lnTo>
                    <a:pt x="824" y="1436"/>
                  </a:lnTo>
                  <a:lnTo>
                    <a:pt x="829" y="1436"/>
                  </a:lnTo>
                  <a:lnTo>
                    <a:pt x="829" y="1436"/>
                  </a:lnTo>
                  <a:lnTo>
                    <a:pt x="834" y="1436"/>
                  </a:lnTo>
                  <a:lnTo>
                    <a:pt x="834" y="1436"/>
                  </a:lnTo>
                  <a:lnTo>
                    <a:pt x="834" y="1436"/>
                  </a:lnTo>
                  <a:lnTo>
                    <a:pt x="839" y="1436"/>
                  </a:lnTo>
                  <a:lnTo>
                    <a:pt x="839" y="1441"/>
                  </a:lnTo>
                  <a:lnTo>
                    <a:pt x="845" y="1441"/>
                  </a:lnTo>
                  <a:lnTo>
                    <a:pt x="845" y="1441"/>
                  </a:lnTo>
                  <a:lnTo>
                    <a:pt x="845" y="1441"/>
                  </a:lnTo>
                  <a:lnTo>
                    <a:pt x="850" y="1441"/>
                  </a:lnTo>
                  <a:lnTo>
                    <a:pt x="850" y="1441"/>
                  </a:lnTo>
                  <a:lnTo>
                    <a:pt x="850" y="1441"/>
                  </a:lnTo>
                  <a:lnTo>
                    <a:pt x="855" y="1446"/>
                  </a:lnTo>
                  <a:lnTo>
                    <a:pt x="855" y="1446"/>
                  </a:lnTo>
                  <a:lnTo>
                    <a:pt x="860" y="1446"/>
                  </a:lnTo>
                  <a:lnTo>
                    <a:pt x="860" y="1446"/>
                  </a:lnTo>
                  <a:lnTo>
                    <a:pt x="860" y="1446"/>
                  </a:lnTo>
                  <a:lnTo>
                    <a:pt x="865" y="1446"/>
                  </a:lnTo>
                  <a:lnTo>
                    <a:pt x="865" y="1446"/>
                  </a:lnTo>
                  <a:lnTo>
                    <a:pt x="871" y="1446"/>
                  </a:lnTo>
                  <a:lnTo>
                    <a:pt x="871" y="1451"/>
                  </a:lnTo>
                  <a:lnTo>
                    <a:pt x="871" y="1451"/>
                  </a:lnTo>
                  <a:lnTo>
                    <a:pt x="876" y="1451"/>
                  </a:lnTo>
                  <a:lnTo>
                    <a:pt x="876" y="1451"/>
                  </a:lnTo>
                  <a:lnTo>
                    <a:pt x="881" y="1451"/>
                  </a:lnTo>
                  <a:lnTo>
                    <a:pt x="881" y="1451"/>
                  </a:lnTo>
                  <a:lnTo>
                    <a:pt x="881" y="1451"/>
                  </a:lnTo>
                  <a:lnTo>
                    <a:pt x="886" y="1451"/>
                  </a:lnTo>
                  <a:lnTo>
                    <a:pt x="886" y="1457"/>
                  </a:lnTo>
                  <a:lnTo>
                    <a:pt x="891" y="1457"/>
                  </a:lnTo>
                  <a:lnTo>
                    <a:pt x="891" y="1457"/>
                  </a:lnTo>
                  <a:lnTo>
                    <a:pt x="891" y="1457"/>
                  </a:lnTo>
                  <a:lnTo>
                    <a:pt x="896" y="1457"/>
                  </a:lnTo>
                  <a:lnTo>
                    <a:pt x="896" y="1457"/>
                  </a:lnTo>
                  <a:lnTo>
                    <a:pt x="902" y="1457"/>
                  </a:lnTo>
                  <a:lnTo>
                    <a:pt x="902" y="1457"/>
                  </a:lnTo>
                  <a:lnTo>
                    <a:pt x="902" y="1457"/>
                  </a:lnTo>
                  <a:lnTo>
                    <a:pt x="907" y="1462"/>
                  </a:lnTo>
                  <a:lnTo>
                    <a:pt x="907" y="1462"/>
                  </a:lnTo>
                  <a:lnTo>
                    <a:pt x="912" y="1462"/>
                  </a:lnTo>
                  <a:lnTo>
                    <a:pt x="912" y="1462"/>
                  </a:lnTo>
                  <a:lnTo>
                    <a:pt x="912" y="1462"/>
                  </a:lnTo>
                  <a:lnTo>
                    <a:pt x="917" y="1462"/>
                  </a:lnTo>
                  <a:lnTo>
                    <a:pt x="917" y="1462"/>
                  </a:lnTo>
                  <a:lnTo>
                    <a:pt x="922" y="1462"/>
                  </a:lnTo>
                  <a:lnTo>
                    <a:pt x="922" y="1467"/>
                  </a:lnTo>
                  <a:lnTo>
                    <a:pt x="922" y="1467"/>
                  </a:lnTo>
                  <a:lnTo>
                    <a:pt x="928" y="1467"/>
                  </a:lnTo>
                  <a:lnTo>
                    <a:pt x="928" y="1467"/>
                  </a:lnTo>
                  <a:lnTo>
                    <a:pt x="928" y="1467"/>
                  </a:lnTo>
                  <a:lnTo>
                    <a:pt x="933" y="1467"/>
                  </a:lnTo>
                  <a:lnTo>
                    <a:pt x="933" y="1467"/>
                  </a:lnTo>
                  <a:lnTo>
                    <a:pt x="938" y="1467"/>
                  </a:lnTo>
                  <a:lnTo>
                    <a:pt x="938" y="1467"/>
                  </a:lnTo>
                  <a:lnTo>
                    <a:pt x="938" y="1472"/>
                  </a:lnTo>
                  <a:lnTo>
                    <a:pt x="943" y="1472"/>
                  </a:lnTo>
                  <a:lnTo>
                    <a:pt x="943" y="1472"/>
                  </a:lnTo>
                  <a:lnTo>
                    <a:pt x="948" y="1472"/>
                  </a:lnTo>
                  <a:lnTo>
                    <a:pt x="948" y="1472"/>
                  </a:lnTo>
                  <a:lnTo>
                    <a:pt x="948" y="1472"/>
                  </a:lnTo>
                  <a:lnTo>
                    <a:pt x="953" y="1472"/>
                  </a:lnTo>
                  <a:lnTo>
                    <a:pt x="953" y="1472"/>
                  </a:lnTo>
                  <a:lnTo>
                    <a:pt x="959" y="1472"/>
                  </a:lnTo>
                  <a:lnTo>
                    <a:pt x="959" y="1472"/>
                  </a:lnTo>
                  <a:lnTo>
                    <a:pt x="959" y="1477"/>
                  </a:lnTo>
                  <a:lnTo>
                    <a:pt x="964" y="1477"/>
                  </a:lnTo>
                  <a:lnTo>
                    <a:pt x="964" y="1477"/>
                  </a:lnTo>
                  <a:lnTo>
                    <a:pt x="969" y="1477"/>
                  </a:lnTo>
                  <a:lnTo>
                    <a:pt x="969" y="1477"/>
                  </a:lnTo>
                  <a:lnTo>
                    <a:pt x="969" y="1477"/>
                  </a:lnTo>
                  <a:lnTo>
                    <a:pt x="974" y="1477"/>
                  </a:lnTo>
                  <a:lnTo>
                    <a:pt x="974" y="1477"/>
                  </a:lnTo>
                  <a:lnTo>
                    <a:pt x="979" y="1477"/>
                  </a:lnTo>
                  <a:lnTo>
                    <a:pt x="979" y="1482"/>
                  </a:lnTo>
                  <a:lnTo>
                    <a:pt x="979" y="1482"/>
                  </a:lnTo>
                  <a:lnTo>
                    <a:pt x="985" y="1482"/>
                  </a:lnTo>
                  <a:lnTo>
                    <a:pt x="985" y="1482"/>
                  </a:lnTo>
                  <a:lnTo>
                    <a:pt x="990" y="1482"/>
                  </a:lnTo>
                  <a:lnTo>
                    <a:pt x="990" y="1482"/>
                  </a:lnTo>
                  <a:lnTo>
                    <a:pt x="990" y="1482"/>
                  </a:lnTo>
                  <a:lnTo>
                    <a:pt x="995" y="1482"/>
                  </a:lnTo>
                  <a:lnTo>
                    <a:pt x="995" y="1482"/>
                  </a:lnTo>
                  <a:lnTo>
                    <a:pt x="995" y="1482"/>
                  </a:lnTo>
                  <a:lnTo>
                    <a:pt x="1000" y="1488"/>
                  </a:lnTo>
                  <a:lnTo>
                    <a:pt x="1000" y="1488"/>
                  </a:lnTo>
                  <a:lnTo>
                    <a:pt x="1005" y="1488"/>
                  </a:lnTo>
                  <a:lnTo>
                    <a:pt x="1005" y="1488"/>
                  </a:lnTo>
                  <a:lnTo>
                    <a:pt x="1005" y="1488"/>
                  </a:lnTo>
                  <a:lnTo>
                    <a:pt x="1010" y="1488"/>
                  </a:lnTo>
                  <a:lnTo>
                    <a:pt x="1010" y="1488"/>
                  </a:lnTo>
                  <a:lnTo>
                    <a:pt x="1016" y="1488"/>
                  </a:lnTo>
                  <a:lnTo>
                    <a:pt x="1016" y="1488"/>
                  </a:lnTo>
                  <a:lnTo>
                    <a:pt x="1016" y="1488"/>
                  </a:lnTo>
                  <a:lnTo>
                    <a:pt x="1021" y="1493"/>
                  </a:lnTo>
                  <a:lnTo>
                    <a:pt x="1021" y="1493"/>
                  </a:lnTo>
                  <a:lnTo>
                    <a:pt x="1026" y="1493"/>
                  </a:lnTo>
                  <a:lnTo>
                    <a:pt x="1026" y="1493"/>
                  </a:lnTo>
                  <a:lnTo>
                    <a:pt x="1026" y="1493"/>
                  </a:lnTo>
                  <a:lnTo>
                    <a:pt x="1031" y="1493"/>
                  </a:lnTo>
                  <a:lnTo>
                    <a:pt x="1031" y="1493"/>
                  </a:lnTo>
                  <a:lnTo>
                    <a:pt x="1036" y="1493"/>
                  </a:lnTo>
                  <a:lnTo>
                    <a:pt x="1036" y="1493"/>
                  </a:lnTo>
                  <a:lnTo>
                    <a:pt x="1036" y="1493"/>
                  </a:lnTo>
                  <a:lnTo>
                    <a:pt x="1042" y="1493"/>
                  </a:lnTo>
                  <a:lnTo>
                    <a:pt x="1042" y="1498"/>
                  </a:lnTo>
                  <a:lnTo>
                    <a:pt x="1047" y="1498"/>
                  </a:lnTo>
                  <a:lnTo>
                    <a:pt x="1047" y="1498"/>
                  </a:lnTo>
                  <a:lnTo>
                    <a:pt x="1047" y="1498"/>
                  </a:lnTo>
                  <a:lnTo>
                    <a:pt x="1052" y="1498"/>
                  </a:lnTo>
                  <a:lnTo>
                    <a:pt x="1052" y="1498"/>
                  </a:lnTo>
                  <a:lnTo>
                    <a:pt x="1057" y="1498"/>
                  </a:lnTo>
                  <a:lnTo>
                    <a:pt x="1057" y="1498"/>
                  </a:lnTo>
                  <a:lnTo>
                    <a:pt x="1057" y="1498"/>
                  </a:lnTo>
                  <a:lnTo>
                    <a:pt x="1062" y="1498"/>
                  </a:lnTo>
                  <a:lnTo>
                    <a:pt x="1062" y="1498"/>
                  </a:lnTo>
                  <a:lnTo>
                    <a:pt x="1067" y="1503"/>
                  </a:lnTo>
                  <a:lnTo>
                    <a:pt x="1067" y="1503"/>
                  </a:lnTo>
                  <a:lnTo>
                    <a:pt x="1067" y="1503"/>
                  </a:lnTo>
                  <a:lnTo>
                    <a:pt x="1073" y="1503"/>
                  </a:lnTo>
                  <a:lnTo>
                    <a:pt x="1073" y="1503"/>
                  </a:lnTo>
                  <a:lnTo>
                    <a:pt x="1073" y="1503"/>
                  </a:lnTo>
                  <a:lnTo>
                    <a:pt x="1078" y="1503"/>
                  </a:lnTo>
                  <a:lnTo>
                    <a:pt x="1078" y="1503"/>
                  </a:lnTo>
                  <a:lnTo>
                    <a:pt x="1083" y="1503"/>
                  </a:lnTo>
                  <a:lnTo>
                    <a:pt x="1083" y="1503"/>
                  </a:lnTo>
                  <a:lnTo>
                    <a:pt x="1083" y="1503"/>
                  </a:lnTo>
                  <a:lnTo>
                    <a:pt x="1088" y="1508"/>
                  </a:lnTo>
                  <a:lnTo>
                    <a:pt x="1088" y="1508"/>
                  </a:lnTo>
                  <a:lnTo>
                    <a:pt x="1093" y="1508"/>
                  </a:lnTo>
                  <a:lnTo>
                    <a:pt x="1093" y="1508"/>
                  </a:lnTo>
                  <a:lnTo>
                    <a:pt x="1093" y="1508"/>
                  </a:lnTo>
                  <a:lnTo>
                    <a:pt x="1099" y="1508"/>
                  </a:lnTo>
                  <a:lnTo>
                    <a:pt x="1099" y="1508"/>
                  </a:lnTo>
                  <a:lnTo>
                    <a:pt x="1104" y="1508"/>
                  </a:lnTo>
                  <a:lnTo>
                    <a:pt x="1104" y="1508"/>
                  </a:lnTo>
                  <a:lnTo>
                    <a:pt x="1104" y="1508"/>
                  </a:lnTo>
                  <a:lnTo>
                    <a:pt x="1109" y="1508"/>
                  </a:lnTo>
                  <a:lnTo>
                    <a:pt x="1109" y="1508"/>
                  </a:lnTo>
                  <a:lnTo>
                    <a:pt x="1114" y="1514"/>
                  </a:lnTo>
                  <a:lnTo>
                    <a:pt x="1114" y="1514"/>
                  </a:lnTo>
                  <a:lnTo>
                    <a:pt x="1114" y="1514"/>
                  </a:lnTo>
                  <a:lnTo>
                    <a:pt x="1119" y="1514"/>
                  </a:lnTo>
                  <a:lnTo>
                    <a:pt x="1119" y="1514"/>
                  </a:lnTo>
                  <a:lnTo>
                    <a:pt x="1125" y="1514"/>
                  </a:lnTo>
                  <a:lnTo>
                    <a:pt x="1125" y="1514"/>
                  </a:lnTo>
                  <a:lnTo>
                    <a:pt x="1125" y="1514"/>
                  </a:lnTo>
                  <a:lnTo>
                    <a:pt x="1130" y="1514"/>
                  </a:lnTo>
                  <a:lnTo>
                    <a:pt x="1130" y="1514"/>
                  </a:lnTo>
                  <a:lnTo>
                    <a:pt x="1135" y="1514"/>
                  </a:lnTo>
                  <a:lnTo>
                    <a:pt x="1135" y="1514"/>
                  </a:lnTo>
                  <a:lnTo>
                    <a:pt x="1135" y="1519"/>
                  </a:lnTo>
                  <a:lnTo>
                    <a:pt x="1140" y="1519"/>
                  </a:lnTo>
                  <a:lnTo>
                    <a:pt x="1140" y="1519"/>
                  </a:lnTo>
                  <a:lnTo>
                    <a:pt x="1145" y="1519"/>
                  </a:lnTo>
                  <a:lnTo>
                    <a:pt x="1145" y="1519"/>
                  </a:lnTo>
                  <a:lnTo>
                    <a:pt x="1145" y="1519"/>
                  </a:lnTo>
                  <a:lnTo>
                    <a:pt x="1150" y="1519"/>
                  </a:lnTo>
                  <a:lnTo>
                    <a:pt x="1150" y="1519"/>
                  </a:lnTo>
                  <a:lnTo>
                    <a:pt x="1150" y="1519"/>
                  </a:lnTo>
                  <a:lnTo>
                    <a:pt x="1156" y="1519"/>
                  </a:lnTo>
                  <a:lnTo>
                    <a:pt x="1156" y="1519"/>
                  </a:lnTo>
                  <a:lnTo>
                    <a:pt x="1161" y="1519"/>
                  </a:lnTo>
                  <a:lnTo>
                    <a:pt x="1161" y="1519"/>
                  </a:lnTo>
                  <a:lnTo>
                    <a:pt x="1161" y="1524"/>
                  </a:lnTo>
                  <a:lnTo>
                    <a:pt x="1166" y="1524"/>
                  </a:lnTo>
                  <a:lnTo>
                    <a:pt x="1166" y="1524"/>
                  </a:lnTo>
                  <a:lnTo>
                    <a:pt x="1171" y="1524"/>
                  </a:lnTo>
                  <a:lnTo>
                    <a:pt x="1171" y="1524"/>
                  </a:lnTo>
                  <a:lnTo>
                    <a:pt x="1171" y="1524"/>
                  </a:lnTo>
                  <a:lnTo>
                    <a:pt x="1176" y="1524"/>
                  </a:lnTo>
                  <a:lnTo>
                    <a:pt x="1176" y="1524"/>
                  </a:lnTo>
                  <a:lnTo>
                    <a:pt x="1182" y="1524"/>
                  </a:lnTo>
                  <a:lnTo>
                    <a:pt x="1182" y="1524"/>
                  </a:lnTo>
                  <a:lnTo>
                    <a:pt x="1182" y="1524"/>
                  </a:lnTo>
                  <a:lnTo>
                    <a:pt x="1187" y="1524"/>
                  </a:lnTo>
                  <a:lnTo>
                    <a:pt x="1187" y="1524"/>
                  </a:lnTo>
                  <a:lnTo>
                    <a:pt x="1192" y="1529"/>
                  </a:lnTo>
                  <a:lnTo>
                    <a:pt x="1192" y="1529"/>
                  </a:lnTo>
                  <a:lnTo>
                    <a:pt x="1192" y="1529"/>
                  </a:lnTo>
                  <a:lnTo>
                    <a:pt x="1197" y="1529"/>
                  </a:lnTo>
                  <a:lnTo>
                    <a:pt x="1197" y="1529"/>
                  </a:lnTo>
                  <a:lnTo>
                    <a:pt x="1202" y="1529"/>
                  </a:lnTo>
                  <a:lnTo>
                    <a:pt x="1202" y="1529"/>
                  </a:lnTo>
                  <a:lnTo>
                    <a:pt x="1202" y="1529"/>
                  </a:lnTo>
                  <a:lnTo>
                    <a:pt x="1207" y="1529"/>
                  </a:lnTo>
                  <a:lnTo>
                    <a:pt x="1207" y="1529"/>
                  </a:lnTo>
                  <a:lnTo>
                    <a:pt x="1213" y="1529"/>
                  </a:lnTo>
                  <a:lnTo>
                    <a:pt x="1213" y="1529"/>
                  </a:lnTo>
                  <a:lnTo>
                    <a:pt x="1213" y="1529"/>
                  </a:lnTo>
                  <a:lnTo>
                    <a:pt x="1218" y="1529"/>
                  </a:lnTo>
                  <a:lnTo>
                    <a:pt x="1218" y="1534"/>
                  </a:lnTo>
                  <a:lnTo>
                    <a:pt x="1218" y="1534"/>
                  </a:lnTo>
                  <a:lnTo>
                    <a:pt x="1223" y="1534"/>
                  </a:lnTo>
                  <a:lnTo>
                    <a:pt x="1223" y="1534"/>
                  </a:lnTo>
                  <a:lnTo>
                    <a:pt x="1228" y="1534"/>
                  </a:lnTo>
                  <a:lnTo>
                    <a:pt x="1228" y="1534"/>
                  </a:lnTo>
                  <a:lnTo>
                    <a:pt x="1228" y="1534"/>
                  </a:lnTo>
                  <a:lnTo>
                    <a:pt x="1233" y="1534"/>
                  </a:lnTo>
                  <a:lnTo>
                    <a:pt x="1233" y="1534"/>
                  </a:lnTo>
                  <a:lnTo>
                    <a:pt x="1239" y="1534"/>
                  </a:lnTo>
                  <a:lnTo>
                    <a:pt x="1239" y="1534"/>
                  </a:lnTo>
                  <a:lnTo>
                    <a:pt x="1239" y="1534"/>
                  </a:lnTo>
                  <a:lnTo>
                    <a:pt x="1244" y="1534"/>
                  </a:lnTo>
                  <a:lnTo>
                    <a:pt x="1244" y="1534"/>
                  </a:lnTo>
                  <a:lnTo>
                    <a:pt x="1249" y="1540"/>
                  </a:lnTo>
                  <a:lnTo>
                    <a:pt x="1249" y="1540"/>
                  </a:lnTo>
                  <a:lnTo>
                    <a:pt x="1249" y="1540"/>
                  </a:lnTo>
                  <a:lnTo>
                    <a:pt x="1254" y="1540"/>
                  </a:lnTo>
                  <a:lnTo>
                    <a:pt x="1254" y="1540"/>
                  </a:lnTo>
                  <a:lnTo>
                    <a:pt x="1259" y="1540"/>
                  </a:lnTo>
                  <a:lnTo>
                    <a:pt x="1259" y="1540"/>
                  </a:lnTo>
                  <a:lnTo>
                    <a:pt x="1259" y="1540"/>
                  </a:lnTo>
                  <a:lnTo>
                    <a:pt x="1264" y="1540"/>
                  </a:lnTo>
                  <a:lnTo>
                    <a:pt x="1264" y="1540"/>
                  </a:lnTo>
                  <a:lnTo>
                    <a:pt x="1270" y="1540"/>
                  </a:lnTo>
                  <a:lnTo>
                    <a:pt x="1270" y="1540"/>
                  </a:lnTo>
                  <a:lnTo>
                    <a:pt x="1270" y="1540"/>
                  </a:lnTo>
                  <a:lnTo>
                    <a:pt x="1275" y="1540"/>
                  </a:lnTo>
                  <a:lnTo>
                    <a:pt x="1275" y="1540"/>
                  </a:lnTo>
                  <a:lnTo>
                    <a:pt x="1280" y="1545"/>
                  </a:lnTo>
                  <a:lnTo>
                    <a:pt x="1280" y="1545"/>
                  </a:lnTo>
                  <a:lnTo>
                    <a:pt x="1280" y="1545"/>
                  </a:lnTo>
                  <a:lnTo>
                    <a:pt x="1285" y="1545"/>
                  </a:lnTo>
                  <a:lnTo>
                    <a:pt x="1285" y="1545"/>
                  </a:lnTo>
                  <a:lnTo>
                    <a:pt x="1290" y="1545"/>
                  </a:lnTo>
                  <a:lnTo>
                    <a:pt x="1290" y="1545"/>
                  </a:lnTo>
                  <a:lnTo>
                    <a:pt x="1290" y="1545"/>
                  </a:lnTo>
                  <a:lnTo>
                    <a:pt x="1296" y="1545"/>
                  </a:lnTo>
                  <a:lnTo>
                    <a:pt x="1296" y="1545"/>
                  </a:lnTo>
                  <a:lnTo>
                    <a:pt x="1296" y="1545"/>
                  </a:lnTo>
                  <a:lnTo>
                    <a:pt x="1301" y="1545"/>
                  </a:lnTo>
                  <a:lnTo>
                    <a:pt x="1301" y="1545"/>
                  </a:lnTo>
                  <a:lnTo>
                    <a:pt x="1306" y="1545"/>
                  </a:lnTo>
                  <a:lnTo>
                    <a:pt x="1306" y="1545"/>
                  </a:lnTo>
                  <a:lnTo>
                    <a:pt x="1306" y="1545"/>
                  </a:lnTo>
                  <a:lnTo>
                    <a:pt x="1311" y="1550"/>
                  </a:lnTo>
                  <a:lnTo>
                    <a:pt x="1311" y="1550"/>
                  </a:lnTo>
                  <a:lnTo>
                    <a:pt x="1316" y="1550"/>
                  </a:lnTo>
                  <a:lnTo>
                    <a:pt x="1316" y="1550"/>
                  </a:lnTo>
                  <a:lnTo>
                    <a:pt x="1316" y="1550"/>
                  </a:lnTo>
                  <a:lnTo>
                    <a:pt x="1322" y="1550"/>
                  </a:lnTo>
                  <a:lnTo>
                    <a:pt x="1322" y="1550"/>
                  </a:lnTo>
                  <a:lnTo>
                    <a:pt x="1327" y="1550"/>
                  </a:lnTo>
                  <a:lnTo>
                    <a:pt x="1327" y="1550"/>
                  </a:lnTo>
                  <a:lnTo>
                    <a:pt x="1327" y="1550"/>
                  </a:lnTo>
                  <a:lnTo>
                    <a:pt x="1332" y="1550"/>
                  </a:lnTo>
                  <a:lnTo>
                    <a:pt x="1332" y="1550"/>
                  </a:lnTo>
                  <a:lnTo>
                    <a:pt x="1337" y="1550"/>
                  </a:lnTo>
                  <a:lnTo>
                    <a:pt x="1337" y="1550"/>
                  </a:lnTo>
                  <a:lnTo>
                    <a:pt x="1337" y="1550"/>
                  </a:lnTo>
                  <a:lnTo>
                    <a:pt x="1342" y="1550"/>
                  </a:lnTo>
                  <a:lnTo>
                    <a:pt x="1342" y="1555"/>
                  </a:lnTo>
                  <a:lnTo>
                    <a:pt x="1347" y="1555"/>
                  </a:lnTo>
                  <a:lnTo>
                    <a:pt x="1347" y="1555"/>
                  </a:lnTo>
                  <a:lnTo>
                    <a:pt x="1347" y="1555"/>
                  </a:lnTo>
                  <a:lnTo>
                    <a:pt x="1353" y="1555"/>
                  </a:lnTo>
                  <a:lnTo>
                    <a:pt x="1353" y="1555"/>
                  </a:lnTo>
                  <a:lnTo>
                    <a:pt x="1358" y="1555"/>
                  </a:lnTo>
                  <a:lnTo>
                    <a:pt x="1358" y="1555"/>
                  </a:lnTo>
                  <a:lnTo>
                    <a:pt x="1358" y="1555"/>
                  </a:lnTo>
                  <a:lnTo>
                    <a:pt x="1363" y="1555"/>
                  </a:lnTo>
                  <a:lnTo>
                    <a:pt x="1363" y="1555"/>
                  </a:lnTo>
                  <a:lnTo>
                    <a:pt x="1368" y="1555"/>
                  </a:lnTo>
                  <a:lnTo>
                    <a:pt x="1368" y="1555"/>
                  </a:lnTo>
                  <a:lnTo>
                    <a:pt x="1368" y="1555"/>
                  </a:lnTo>
                  <a:lnTo>
                    <a:pt x="1373" y="1555"/>
                  </a:lnTo>
                  <a:lnTo>
                    <a:pt x="1373" y="1555"/>
                  </a:lnTo>
                  <a:lnTo>
                    <a:pt x="1373" y="1555"/>
                  </a:lnTo>
                  <a:lnTo>
                    <a:pt x="1379" y="1560"/>
                  </a:lnTo>
                  <a:lnTo>
                    <a:pt x="1379" y="1560"/>
                  </a:lnTo>
                  <a:lnTo>
                    <a:pt x="1384" y="1560"/>
                  </a:lnTo>
                  <a:lnTo>
                    <a:pt x="1384" y="1560"/>
                  </a:lnTo>
                  <a:lnTo>
                    <a:pt x="1384" y="1560"/>
                  </a:lnTo>
                  <a:lnTo>
                    <a:pt x="1389" y="1560"/>
                  </a:lnTo>
                  <a:lnTo>
                    <a:pt x="1389" y="1560"/>
                  </a:lnTo>
                  <a:lnTo>
                    <a:pt x="1394" y="1560"/>
                  </a:lnTo>
                  <a:lnTo>
                    <a:pt x="1394" y="1560"/>
                  </a:lnTo>
                  <a:lnTo>
                    <a:pt x="1394" y="1560"/>
                  </a:lnTo>
                  <a:lnTo>
                    <a:pt x="1399" y="1560"/>
                  </a:lnTo>
                  <a:lnTo>
                    <a:pt x="1399" y="1560"/>
                  </a:lnTo>
                  <a:lnTo>
                    <a:pt x="1404" y="1560"/>
                  </a:lnTo>
                  <a:lnTo>
                    <a:pt x="1404" y="1560"/>
                  </a:lnTo>
                  <a:lnTo>
                    <a:pt x="1404" y="1560"/>
                  </a:lnTo>
                  <a:lnTo>
                    <a:pt x="1410" y="1560"/>
                  </a:lnTo>
                  <a:lnTo>
                    <a:pt x="1410" y="1560"/>
                  </a:lnTo>
                  <a:lnTo>
                    <a:pt x="1415" y="1560"/>
                  </a:lnTo>
                  <a:lnTo>
                    <a:pt x="1415" y="1565"/>
                  </a:lnTo>
                  <a:lnTo>
                    <a:pt x="1415" y="1565"/>
                  </a:lnTo>
                  <a:lnTo>
                    <a:pt x="1420" y="1565"/>
                  </a:lnTo>
                  <a:lnTo>
                    <a:pt x="1420" y="1565"/>
                  </a:lnTo>
                  <a:lnTo>
                    <a:pt x="1425" y="1565"/>
                  </a:lnTo>
                  <a:lnTo>
                    <a:pt x="1425" y="1565"/>
                  </a:lnTo>
                  <a:lnTo>
                    <a:pt x="1425" y="1565"/>
                  </a:lnTo>
                  <a:lnTo>
                    <a:pt x="1430" y="1565"/>
                  </a:lnTo>
                  <a:lnTo>
                    <a:pt x="1430" y="1565"/>
                  </a:lnTo>
                  <a:lnTo>
                    <a:pt x="1436" y="1565"/>
                  </a:lnTo>
                  <a:lnTo>
                    <a:pt x="1436" y="1565"/>
                  </a:lnTo>
                  <a:lnTo>
                    <a:pt x="1436" y="1565"/>
                  </a:lnTo>
                  <a:lnTo>
                    <a:pt x="1441" y="1565"/>
                  </a:lnTo>
                  <a:lnTo>
                    <a:pt x="1441" y="1565"/>
                  </a:lnTo>
                  <a:lnTo>
                    <a:pt x="1446" y="1565"/>
                  </a:lnTo>
                  <a:lnTo>
                    <a:pt x="1446" y="1565"/>
                  </a:lnTo>
                  <a:lnTo>
                    <a:pt x="1446" y="1565"/>
                  </a:lnTo>
                  <a:lnTo>
                    <a:pt x="1451" y="1565"/>
                  </a:lnTo>
                  <a:lnTo>
                    <a:pt x="1451" y="1571"/>
                  </a:lnTo>
                  <a:lnTo>
                    <a:pt x="1451" y="1571"/>
                  </a:lnTo>
                  <a:lnTo>
                    <a:pt x="1456" y="1571"/>
                  </a:lnTo>
                  <a:lnTo>
                    <a:pt x="1456" y="1571"/>
                  </a:lnTo>
                  <a:lnTo>
                    <a:pt x="1461" y="1571"/>
                  </a:lnTo>
                  <a:lnTo>
                    <a:pt x="1461" y="1571"/>
                  </a:lnTo>
                  <a:lnTo>
                    <a:pt x="1461" y="1571"/>
                  </a:lnTo>
                  <a:lnTo>
                    <a:pt x="1467" y="1571"/>
                  </a:lnTo>
                  <a:lnTo>
                    <a:pt x="1467" y="1571"/>
                  </a:lnTo>
                  <a:lnTo>
                    <a:pt x="1472" y="1571"/>
                  </a:lnTo>
                  <a:lnTo>
                    <a:pt x="1472" y="1571"/>
                  </a:lnTo>
                  <a:lnTo>
                    <a:pt x="1472" y="1571"/>
                  </a:lnTo>
                  <a:lnTo>
                    <a:pt x="1477" y="1571"/>
                  </a:lnTo>
                  <a:lnTo>
                    <a:pt x="1477" y="1571"/>
                  </a:lnTo>
                  <a:lnTo>
                    <a:pt x="1482" y="1571"/>
                  </a:lnTo>
                  <a:lnTo>
                    <a:pt x="1482" y="1571"/>
                  </a:lnTo>
                  <a:lnTo>
                    <a:pt x="1482" y="1571"/>
                  </a:lnTo>
                  <a:lnTo>
                    <a:pt x="1487" y="1571"/>
                  </a:lnTo>
                  <a:lnTo>
                    <a:pt x="1487" y="1571"/>
                  </a:lnTo>
                  <a:lnTo>
                    <a:pt x="1493" y="1571"/>
                  </a:lnTo>
                  <a:lnTo>
                    <a:pt x="1493" y="1576"/>
                  </a:lnTo>
                  <a:lnTo>
                    <a:pt x="1493" y="1576"/>
                  </a:lnTo>
                  <a:lnTo>
                    <a:pt x="1498" y="1576"/>
                  </a:lnTo>
                  <a:lnTo>
                    <a:pt x="1498" y="1576"/>
                  </a:lnTo>
                  <a:lnTo>
                    <a:pt x="1503" y="1576"/>
                  </a:lnTo>
                  <a:lnTo>
                    <a:pt x="1503" y="1576"/>
                  </a:lnTo>
                  <a:lnTo>
                    <a:pt x="1503" y="1576"/>
                  </a:lnTo>
                  <a:lnTo>
                    <a:pt x="1508" y="1576"/>
                  </a:lnTo>
                  <a:lnTo>
                    <a:pt x="1508" y="1576"/>
                  </a:lnTo>
                  <a:lnTo>
                    <a:pt x="1513" y="1576"/>
                  </a:lnTo>
                  <a:lnTo>
                    <a:pt x="1513" y="1576"/>
                  </a:lnTo>
                  <a:lnTo>
                    <a:pt x="1513" y="1576"/>
                  </a:lnTo>
                  <a:lnTo>
                    <a:pt x="1518" y="1576"/>
                  </a:lnTo>
                  <a:lnTo>
                    <a:pt x="1518" y="1576"/>
                  </a:lnTo>
                  <a:lnTo>
                    <a:pt x="1518" y="1576"/>
                  </a:lnTo>
                  <a:lnTo>
                    <a:pt x="1524" y="1576"/>
                  </a:lnTo>
                  <a:lnTo>
                    <a:pt x="1524" y="1576"/>
                  </a:lnTo>
                  <a:lnTo>
                    <a:pt x="1529" y="1576"/>
                  </a:lnTo>
                  <a:lnTo>
                    <a:pt x="1529" y="1576"/>
                  </a:lnTo>
                  <a:lnTo>
                    <a:pt x="1529" y="1576"/>
                  </a:lnTo>
                  <a:lnTo>
                    <a:pt x="1534" y="1581"/>
                  </a:lnTo>
                  <a:lnTo>
                    <a:pt x="1534" y="1581"/>
                  </a:lnTo>
                  <a:lnTo>
                    <a:pt x="1539" y="1581"/>
                  </a:lnTo>
                  <a:lnTo>
                    <a:pt x="1539" y="1581"/>
                  </a:lnTo>
                  <a:lnTo>
                    <a:pt x="1539" y="1581"/>
                  </a:lnTo>
                  <a:lnTo>
                    <a:pt x="1544" y="1581"/>
                  </a:lnTo>
                  <a:lnTo>
                    <a:pt x="1544" y="1581"/>
                  </a:lnTo>
                  <a:lnTo>
                    <a:pt x="1550" y="1581"/>
                  </a:lnTo>
                  <a:lnTo>
                    <a:pt x="1550" y="1581"/>
                  </a:lnTo>
                  <a:lnTo>
                    <a:pt x="1550" y="1581"/>
                  </a:lnTo>
                  <a:lnTo>
                    <a:pt x="1555" y="1581"/>
                  </a:lnTo>
                  <a:lnTo>
                    <a:pt x="1555" y="1581"/>
                  </a:lnTo>
                  <a:lnTo>
                    <a:pt x="1560" y="1581"/>
                  </a:lnTo>
                  <a:lnTo>
                    <a:pt x="1560" y="1581"/>
                  </a:lnTo>
                  <a:lnTo>
                    <a:pt x="1560" y="1581"/>
                  </a:lnTo>
                  <a:lnTo>
                    <a:pt x="1565" y="1581"/>
                  </a:lnTo>
                  <a:lnTo>
                    <a:pt x="1565" y="1581"/>
                  </a:lnTo>
                  <a:lnTo>
                    <a:pt x="1570" y="1581"/>
                  </a:lnTo>
                  <a:lnTo>
                    <a:pt x="1570" y="1581"/>
                  </a:lnTo>
                  <a:lnTo>
                    <a:pt x="1570" y="1581"/>
                  </a:lnTo>
                  <a:lnTo>
                    <a:pt x="1576" y="1581"/>
                  </a:lnTo>
                  <a:lnTo>
                    <a:pt x="1576" y="1581"/>
                  </a:lnTo>
                  <a:lnTo>
                    <a:pt x="1581" y="1586"/>
                  </a:lnTo>
                  <a:lnTo>
                    <a:pt x="1581" y="1586"/>
                  </a:lnTo>
                  <a:lnTo>
                    <a:pt x="1581" y="1586"/>
                  </a:lnTo>
                  <a:lnTo>
                    <a:pt x="1586" y="1586"/>
                  </a:lnTo>
                  <a:lnTo>
                    <a:pt x="1586" y="1586"/>
                  </a:lnTo>
                  <a:lnTo>
                    <a:pt x="1591" y="1586"/>
                  </a:lnTo>
                  <a:lnTo>
                    <a:pt x="1591" y="1586"/>
                  </a:lnTo>
                  <a:lnTo>
                    <a:pt x="1591" y="1586"/>
                  </a:lnTo>
                  <a:lnTo>
                    <a:pt x="1596" y="1586"/>
                  </a:lnTo>
                  <a:lnTo>
                    <a:pt x="1596" y="1586"/>
                  </a:lnTo>
                  <a:lnTo>
                    <a:pt x="1596" y="1586"/>
                  </a:lnTo>
                  <a:lnTo>
                    <a:pt x="1601" y="1586"/>
                  </a:lnTo>
                  <a:lnTo>
                    <a:pt x="1601" y="1586"/>
                  </a:lnTo>
                  <a:lnTo>
                    <a:pt x="1607" y="1586"/>
                  </a:lnTo>
                  <a:lnTo>
                    <a:pt x="1607" y="1586"/>
                  </a:lnTo>
                  <a:lnTo>
                    <a:pt x="1607" y="1586"/>
                  </a:lnTo>
                  <a:lnTo>
                    <a:pt x="1612" y="1586"/>
                  </a:lnTo>
                  <a:lnTo>
                    <a:pt x="1612" y="1586"/>
                  </a:lnTo>
                  <a:lnTo>
                    <a:pt x="1617" y="1586"/>
                  </a:lnTo>
                  <a:lnTo>
                    <a:pt x="1617" y="1586"/>
                  </a:lnTo>
                  <a:lnTo>
                    <a:pt x="1617" y="1586"/>
                  </a:lnTo>
                  <a:lnTo>
                    <a:pt x="1622" y="1586"/>
                  </a:lnTo>
                  <a:lnTo>
                    <a:pt x="1622" y="1591"/>
                  </a:lnTo>
                  <a:lnTo>
                    <a:pt x="1627" y="1591"/>
                  </a:lnTo>
                  <a:lnTo>
                    <a:pt x="1627" y="1591"/>
                  </a:lnTo>
                  <a:lnTo>
                    <a:pt x="1627" y="1591"/>
                  </a:lnTo>
                  <a:lnTo>
                    <a:pt x="1633" y="1591"/>
                  </a:lnTo>
                  <a:lnTo>
                    <a:pt x="1633" y="1591"/>
                  </a:lnTo>
                  <a:lnTo>
                    <a:pt x="1638" y="1591"/>
                  </a:lnTo>
                  <a:lnTo>
                    <a:pt x="1638" y="1591"/>
                  </a:lnTo>
                  <a:lnTo>
                    <a:pt x="1638" y="1591"/>
                  </a:lnTo>
                  <a:lnTo>
                    <a:pt x="1643" y="1591"/>
                  </a:lnTo>
                  <a:lnTo>
                    <a:pt x="1643" y="1591"/>
                  </a:lnTo>
                  <a:lnTo>
                    <a:pt x="1648" y="1591"/>
                  </a:lnTo>
                  <a:lnTo>
                    <a:pt x="1648" y="1591"/>
                  </a:lnTo>
                  <a:lnTo>
                    <a:pt x="1648" y="1591"/>
                  </a:lnTo>
                  <a:lnTo>
                    <a:pt x="1653" y="1591"/>
                  </a:lnTo>
                  <a:lnTo>
                    <a:pt x="1653" y="1591"/>
                  </a:lnTo>
                  <a:lnTo>
                    <a:pt x="1658" y="1591"/>
                  </a:lnTo>
                  <a:lnTo>
                    <a:pt x="1658" y="1591"/>
                  </a:lnTo>
                  <a:lnTo>
                    <a:pt x="1658" y="1591"/>
                  </a:lnTo>
                  <a:lnTo>
                    <a:pt x="1664" y="1591"/>
                  </a:lnTo>
                  <a:lnTo>
                    <a:pt x="1664" y="1591"/>
                  </a:lnTo>
                  <a:lnTo>
                    <a:pt x="1669" y="1591"/>
                  </a:lnTo>
                  <a:lnTo>
                    <a:pt x="1669" y="1591"/>
                  </a:lnTo>
                  <a:lnTo>
                    <a:pt x="1669" y="1591"/>
                  </a:lnTo>
                  <a:lnTo>
                    <a:pt x="1674" y="1597"/>
                  </a:lnTo>
                  <a:lnTo>
                    <a:pt x="1674" y="1597"/>
                  </a:lnTo>
                  <a:lnTo>
                    <a:pt x="1674" y="1597"/>
                  </a:lnTo>
                  <a:lnTo>
                    <a:pt x="1679" y="1597"/>
                  </a:lnTo>
                  <a:lnTo>
                    <a:pt x="1679" y="1597"/>
                  </a:lnTo>
                  <a:lnTo>
                    <a:pt x="1684" y="1597"/>
                  </a:lnTo>
                  <a:lnTo>
                    <a:pt x="1684" y="1597"/>
                  </a:lnTo>
                  <a:lnTo>
                    <a:pt x="1684" y="1597"/>
                  </a:lnTo>
                  <a:lnTo>
                    <a:pt x="1690" y="1597"/>
                  </a:lnTo>
                  <a:lnTo>
                    <a:pt x="1690" y="1597"/>
                  </a:lnTo>
                  <a:lnTo>
                    <a:pt x="1695" y="1597"/>
                  </a:lnTo>
                  <a:lnTo>
                    <a:pt x="1695" y="1597"/>
                  </a:lnTo>
                  <a:lnTo>
                    <a:pt x="1695" y="1597"/>
                  </a:lnTo>
                  <a:lnTo>
                    <a:pt x="1700" y="1597"/>
                  </a:lnTo>
                  <a:lnTo>
                    <a:pt x="1700" y="1597"/>
                  </a:lnTo>
                  <a:lnTo>
                    <a:pt x="1705" y="1597"/>
                  </a:lnTo>
                  <a:lnTo>
                    <a:pt x="1705" y="1597"/>
                  </a:lnTo>
                  <a:lnTo>
                    <a:pt x="1705" y="1597"/>
                  </a:lnTo>
                  <a:lnTo>
                    <a:pt x="1710" y="1597"/>
                  </a:lnTo>
                  <a:lnTo>
                    <a:pt x="1710" y="1597"/>
                  </a:lnTo>
                  <a:lnTo>
                    <a:pt x="1715" y="1597"/>
                  </a:lnTo>
                  <a:lnTo>
                    <a:pt x="1715" y="1597"/>
                  </a:lnTo>
                  <a:lnTo>
                    <a:pt x="1715" y="1597"/>
                  </a:lnTo>
                  <a:lnTo>
                    <a:pt x="1721" y="1597"/>
                  </a:lnTo>
                  <a:lnTo>
                    <a:pt x="1721" y="1597"/>
                  </a:lnTo>
                  <a:lnTo>
                    <a:pt x="1726" y="1602"/>
                  </a:lnTo>
                  <a:lnTo>
                    <a:pt x="1726" y="1602"/>
                  </a:lnTo>
                  <a:lnTo>
                    <a:pt x="1726" y="1602"/>
                  </a:lnTo>
                  <a:lnTo>
                    <a:pt x="1731" y="1602"/>
                  </a:lnTo>
                  <a:lnTo>
                    <a:pt x="1731" y="1602"/>
                  </a:lnTo>
                  <a:lnTo>
                    <a:pt x="1736" y="1602"/>
                  </a:lnTo>
                  <a:lnTo>
                    <a:pt x="1736" y="1602"/>
                  </a:lnTo>
                  <a:lnTo>
                    <a:pt x="1736" y="1602"/>
                  </a:lnTo>
                  <a:lnTo>
                    <a:pt x="1741" y="1602"/>
                  </a:lnTo>
                  <a:lnTo>
                    <a:pt x="1741" y="1602"/>
                  </a:lnTo>
                  <a:lnTo>
                    <a:pt x="1747" y="1602"/>
                  </a:lnTo>
                  <a:lnTo>
                    <a:pt x="1747" y="1602"/>
                  </a:lnTo>
                  <a:lnTo>
                    <a:pt x="1747" y="1602"/>
                  </a:lnTo>
                  <a:lnTo>
                    <a:pt x="1752" y="1602"/>
                  </a:lnTo>
                  <a:lnTo>
                    <a:pt x="1752" y="1602"/>
                  </a:lnTo>
                  <a:lnTo>
                    <a:pt x="1752" y="1602"/>
                  </a:lnTo>
                  <a:lnTo>
                    <a:pt x="1757" y="1602"/>
                  </a:lnTo>
                  <a:lnTo>
                    <a:pt x="1757" y="1602"/>
                  </a:lnTo>
                  <a:lnTo>
                    <a:pt x="1762" y="1602"/>
                  </a:lnTo>
                  <a:lnTo>
                    <a:pt x="1762" y="1602"/>
                  </a:lnTo>
                  <a:lnTo>
                    <a:pt x="1762" y="1602"/>
                  </a:lnTo>
                  <a:lnTo>
                    <a:pt x="1767" y="1602"/>
                  </a:lnTo>
                  <a:lnTo>
                    <a:pt x="1767" y="1602"/>
                  </a:lnTo>
                  <a:lnTo>
                    <a:pt x="1773" y="1602"/>
                  </a:lnTo>
                  <a:lnTo>
                    <a:pt x="1773" y="1602"/>
                  </a:lnTo>
                  <a:lnTo>
                    <a:pt x="1773" y="1602"/>
                  </a:lnTo>
                  <a:lnTo>
                    <a:pt x="1778" y="1602"/>
                  </a:lnTo>
                  <a:lnTo>
                    <a:pt x="1778" y="1607"/>
                  </a:lnTo>
                  <a:lnTo>
                    <a:pt x="1783" y="1607"/>
                  </a:lnTo>
                  <a:lnTo>
                    <a:pt x="1783" y="1607"/>
                  </a:lnTo>
                  <a:lnTo>
                    <a:pt x="1783" y="1607"/>
                  </a:lnTo>
                  <a:lnTo>
                    <a:pt x="1788" y="1607"/>
                  </a:lnTo>
                  <a:lnTo>
                    <a:pt x="1788" y="1607"/>
                  </a:lnTo>
                  <a:lnTo>
                    <a:pt x="1793" y="1607"/>
                  </a:lnTo>
                  <a:lnTo>
                    <a:pt x="1793" y="1607"/>
                  </a:lnTo>
                  <a:lnTo>
                    <a:pt x="1793" y="1607"/>
                  </a:lnTo>
                  <a:lnTo>
                    <a:pt x="1798" y="1607"/>
                  </a:lnTo>
                  <a:lnTo>
                    <a:pt x="1798" y="1607"/>
                  </a:lnTo>
                  <a:lnTo>
                    <a:pt x="1804" y="1607"/>
                  </a:lnTo>
                  <a:lnTo>
                    <a:pt x="1804" y="1607"/>
                  </a:lnTo>
                  <a:lnTo>
                    <a:pt x="1804" y="1607"/>
                  </a:lnTo>
                  <a:lnTo>
                    <a:pt x="1809" y="1607"/>
                  </a:lnTo>
                  <a:lnTo>
                    <a:pt x="1809" y="1607"/>
                  </a:lnTo>
                  <a:lnTo>
                    <a:pt x="1814" y="1607"/>
                  </a:lnTo>
                  <a:lnTo>
                    <a:pt x="1814" y="1607"/>
                  </a:lnTo>
                  <a:lnTo>
                    <a:pt x="1814" y="1607"/>
                  </a:lnTo>
                  <a:lnTo>
                    <a:pt x="1819" y="1607"/>
                  </a:lnTo>
                  <a:lnTo>
                    <a:pt x="1819" y="1607"/>
                  </a:lnTo>
                  <a:lnTo>
                    <a:pt x="1819" y="1607"/>
                  </a:lnTo>
                  <a:lnTo>
                    <a:pt x="1824" y="1607"/>
                  </a:lnTo>
                  <a:lnTo>
                    <a:pt x="1824" y="1607"/>
                  </a:lnTo>
                  <a:lnTo>
                    <a:pt x="1830" y="1607"/>
                  </a:lnTo>
                  <a:lnTo>
                    <a:pt x="1830" y="1607"/>
                  </a:lnTo>
                  <a:lnTo>
                    <a:pt x="1830" y="1607"/>
                  </a:lnTo>
                  <a:lnTo>
                    <a:pt x="1835" y="1607"/>
                  </a:lnTo>
                  <a:lnTo>
                    <a:pt x="1835" y="1612"/>
                  </a:lnTo>
                  <a:lnTo>
                    <a:pt x="1840" y="1612"/>
                  </a:lnTo>
                  <a:lnTo>
                    <a:pt x="1840" y="1612"/>
                  </a:lnTo>
                  <a:lnTo>
                    <a:pt x="1840" y="1612"/>
                  </a:lnTo>
                  <a:lnTo>
                    <a:pt x="1845" y="1612"/>
                  </a:lnTo>
                  <a:lnTo>
                    <a:pt x="1845" y="1612"/>
                  </a:lnTo>
                  <a:lnTo>
                    <a:pt x="1850" y="1612"/>
                  </a:lnTo>
                  <a:lnTo>
                    <a:pt x="1850" y="1612"/>
                  </a:lnTo>
                  <a:lnTo>
                    <a:pt x="1850" y="1612"/>
                  </a:lnTo>
                  <a:lnTo>
                    <a:pt x="1855" y="1612"/>
                  </a:lnTo>
                  <a:lnTo>
                    <a:pt x="1855" y="1612"/>
                  </a:lnTo>
                  <a:lnTo>
                    <a:pt x="1861" y="1612"/>
                  </a:lnTo>
                  <a:lnTo>
                    <a:pt x="1861" y="1612"/>
                  </a:lnTo>
                  <a:lnTo>
                    <a:pt x="1861" y="1612"/>
                  </a:lnTo>
                  <a:lnTo>
                    <a:pt x="1866" y="1612"/>
                  </a:lnTo>
                  <a:lnTo>
                    <a:pt x="1866" y="1612"/>
                  </a:lnTo>
                  <a:lnTo>
                    <a:pt x="1871" y="1612"/>
                  </a:lnTo>
                  <a:lnTo>
                    <a:pt x="1871" y="1612"/>
                  </a:lnTo>
                  <a:lnTo>
                    <a:pt x="1871" y="1612"/>
                  </a:lnTo>
                  <a:lnTo>
                    <a:pt x="1876" y="1612"/>
                  </a:lnTo>
                  <a:lnTo>
                    <a:pt x="1876" y="1612"/>
                  </a:lnTo>
                  <a:lnTo>
                    <a:pt x="1881" y="1612"/>
                  </a:lnTo>
                  <a:lnTo>
                    <a:pt x="1881" y="1612"/>
                  </a:lnTo>
                  <a:lnTo>
                    <a:pt x="1881" y="1612"/>
                  </a:lnTo>
                  <a:lnTo>
                    <a:pt x="1887" y="1612"/>
                  </a:lnTo>
                  <a:lnTo>
                    <a:pt x="1887" y="1612"/>
                  </a:lnTo>
                  <a:lnTo>
                    <a:pt x="1892" y="1612"/>
                  </a:lnTo>
                  <a:lnTo>
                    <a:pt x="1892" y="1612"/>
                  </a:lnTo>
                  <a:lnTo>
                    <a:pt x="1892" y="1612"/>
                  </a:lnTo>
                  <a:lnTo>
                    <a:pt x="1897" y="1612"/>
                  </a:lnTo>
                  <a:lnTo>
                    <a:pt x="1897" y="1617"/>
                  </a:lnTo>
                  <a:lnTo>
                    <a:pt x="1897" y="1617"/>
                  </a:lnTo>
                  <a:lnTo>
                    <a:pt x="1902" y="1617"/>
                  </a:lnTo>
                  <a:lnTo>
                    <a:pt x="1902" y="1617"/>
                  </a:lnTo>
                  <a:lnTo>
                    <a:pt x="1907" y="1617"/>
                  </a:lnTo>
                  <a:lnTo>
                    <a:pt x="1907" y="1617"/>
                  </a:lnTo>
                  <a:lnTo>
                    <a:pt x="1907" y="1617"/>
                  </a:lnTo>
                  <a:lnTo>
                    <a:pt x="1912" y="1617"/>
                  </a:lnTo>
                  <a:lnTo>
                    <a:pt x="1912" y="1617"/>
                  </a:lnTo>
                  <a:lnTo>
                    <a:pt x="1918" y="1617"/>
                  </a:lnTo>
                  <a:lnTo>
                    <a:pt x="1918" y="1617"/>
                  </a:lnTo>
                  <a:lnTo>
                    <a:pt x="1918" y="1617"/>
                  </a:lnTo>
                  <a:lnTo>
                    <a:pt x="1923" y="1617"/>
                  </a:lnTo>
                  <a:lnTo>
                    <a:pt x="1923" y="1617"/>
                  </a:lnTo>
                  <a:lnTo>
                    <a:pt x="1928" y="1617"/>
                  </a:lnTo>
                  <a:lnTo>
                    <a:pt x="1928" y="1617"/>
                  </a:lnTo>
                  <a:lnTo>
                    <a:pt x="1928" y="1617"/>
                  </a:lnTo>
                  <a:lnTo>
                    <a:pt x="1933" y="1617"/>
                  </a:lnTo>
                  <a:lnTo>
                    <a:pt x="1933" y="1617"/>
                  </a:lnTo>
                  <a:lnTo>
                    <a:pt x="1938" y="1617"/>
                  </a:lnTo>
                  <a:lnTo>
                    <a:pt x="1938" y="1617"/>
                  </a:lnTo>
                  <a:lnTo>
                    <a:pt x="1938" y="1617"/>
                  </a:lnTo>
                  <a:lnTo>
                    <a:pt x="1944" y="1617"/>
                  </a:lnTo>
                  <a:lnTo>
                    <a:pt x="1944" y="1617"/>
                  </a:lnTo>
                  <a:lnTo>
                    <a:pt x="1949" y="1617"/>
                  </a:lnTo>
                  <a:lnTo>
                    <a:pt x="1949" y="1617"/>
                  </a:lnTo>
                  <a:lnTo>
                    <a:pt x="1949" y="1617"/>
                  </a:lnTo>
                  <a:lnTo>
                    <a:pt x="1954" y="1617"/>
                  </a:lnTo>
                  <a:lnTo>
                    <a:pt x="1954" y="1617"/>
                  </a:lnTo>
                  <a:lnTo>
                    <a:pt x="1959" y="1617"/>
                  </a:lnTo>
                  <a:lnTo>
                    <a:pt x="1959" y="1617"/>
                  </a:lnTo>
                  <a:lnTo>
                    <a:pt x="1959" y="1622"/>
                  </a:lnTo>
                  <a:lnTo>
                    <a:pt x="1964" y="1622"/>
                  </a:lnTo>
                  <a:lnTo>
                    <a:pt x="1964" y="1622"/>
                  </a:lnTo>
                  <a:lnTo>
                    <a:pt x="1969" y="1622"/>
                  </a:lnTo>
                  <a:lnTo>
                    <a:pt x="1969" y="1622"/>
                  </a:lnTo>
                  <a:lnTo>
                    <a:pt x="1969" y="1622"/>
                  </a:lnTo>
                  <a:lnTo>
                    <a:pt x="1975" y="1622"/>
                  </a:lnTo>
                  <a:lnTo>
                    <a:pt x="1975" y="1622"/>
                  </a:lnTo>
                  <a:lnTo>
                    <a:pt x="1975" y="1622"/>
                  </a:lnTo>
                  <a:lnTo>
                    <a:pt x="1980" y="1622"/>
                  </a:lnTo>
                  <a:lnTo>
                    <a:pt x="1980" y="1622"/>
                  </a:lnTo>
                  <a:lnTo>
                    <a:pt x="1985" y="1622"/>
                  </a:lnTo>
                  <a:lnTo>
                    <a:pt x="1985" y="1622"/>
                  </a:lnTo>
                  <a:lnTo>
                    <a:pt x="1985" y="1622"/>
                  </a:lnTo>
                  <a:lnTo>
                    <a:pt x="1990" y="1622"/>
                  </a:lnTo>
                  <a:lnTo>
                    <a:pt x="1990" y="1622"/>
                  </a:lnTo>
                  <a:lnTo>
                    <a:pt x="1995" y="1622"/>
                  </a:lnTo>
                  <a:lnTo>
                    <a:pt x="1995" y="1622"/>
                  </a:lnTo>
                  <a:lnTo>
                    <a:pt x="1995" y="1622"/>
                  </a:lnTo>
                  <a:lnTo>
                    <a:pt x="2001" y="1622"/>
                  </a:lnTo>
                  <a:lnTo>
                    <a:pt x="2001" y="1622"/>
                  </a:lnTo>
                  <a:lnTo>
                    <a:pt x="2006" y="1622"/>
                  </a:lnTo>
                  <a:lnTo>
                    <a:pt x="2006" y="1622"/>
                  </a:lnTo>
                  <a:lnTo>
                    <a:pt x="2006" y="1622"/>
                  </a:lnTo>
                  <a:lnTo>
                    <a:pt x="2011" y="1622"/>
                  </a:lnTo>
                  <a:lnTo>
                    <a:pt x="2011" y="1622"/>
                  </a:lnTo>
                  <a:lnTo>
                    <a:pt x="2016" y="1622"/>
                  </a:lnTo>
                  <a:lnTo>
                    <a:pt x="2016" y="1622"/>
                  </a:lnTo>
                  <a:lnTo>
                    <a:pt x="2016" y="1622"/>
                  </a:lnTo>
                  <a:lnTo>
                    <a:pt x="2021" y="1622"/>
                  </a:lnTo>
                  <a:lnTo>
                    <a:pt x="2021" y="1622"/>
                  </a:lnTo>
                  <a:lnTo>
                    <a:pt x="2027" y="1622"/>
                  </a:lnTo>
                  <a:lnTo>
                    <a:pt x="2027" y="1622"/>
                  </a:lnTo>
                  <a:lnTo>
                    <a:pt x="2027" y="1622"/>
                  </a:lnTo>
                  <a:lnTo>
                    <a:pt x="2032" y="1628"/>
                  </a:lnTo>
                  <a:lnTo>
                    <a:pt x="2032" y="1628"/>
                  </a:lnTo>
                  <a:lnTo>
                    <a:pt x="2037" y="1628"/>
                  </a:lnTo>
                  <a:lnTo>
                    <a:pt x="2037" y="1628"/>
                  </a:lnTo>
                  <a:lnTo>
                    <a:pt x="2037" y="1628"/>
                  </a:lnTo>
                  <a:lnTo>
                    <a:pt x="2042" y="1628"/>
                  </a:lnTo>
                  <a:lnTo>
                    <a:pt x="2042" y="1628"/>
                  </a:lnTo>
                  <a:lnTo>
                    <a:pt x="2047" y="1628"/>
                  </a:lnTo>
                  <a:lnTo>
                    <a:pt x="2047" y="0"/>
                  </a:lnTo>
                  <a:lnTo>
                    <a:pt x="0" y="0"/>
                  </a:lnTo>
                  <a:lnTo>
                    <a:pt x="0" y="0"/>
                  </a:lnTo>
                </a:path>
              </a:pathLst>
            </a:custGeom>
            <a:pattFill prst="wdUpDiag">
              <a:fgClr>
                <a:srgbClr val="CC0099"/>
              </a:fgClr>
              <a:bgClr>
                <a:schemeClr val="bg1"/>
              </a:bgClr>
            </a:pattFill>
            <a:ln w="38100" cap="flat" cmpd="sng">
              <a:solidFill>
                <a:srgbClr val="000000"/>
              </a:solidFill>
              <a:prstDash val="dash"/>
              <a:round/>
              <a:headEnd/>
              <a:tailEnd/>
            </a:ln>
          </p:spPr>
          <p:txBody>
            <a:bodyPr/>
            <a:lstStyle/>
            <a:p>
              <a:endParaRPr lang="en-US" dirty="0"/>
            </a:p>
          </p:txBody>
        </p:sp>
        <p:sp>
          <p:nvSpPr>
            <p:cNvPr id="62" name="Text Box 35"/>
            <p:cNvSpPr txBox="1">
              <a:spLocks noChangeArrowheads="1"/>
            </p:cNvSpPr>
            <p:nvPr/>
          </p:nvSpPr>
          <p:spPr bwMode="auto">
            <a:xfrm>
              <a:off x="346317" y="3436296"/>
              <a:ext cx="2533266" cy="584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a:latin typeface="Arial" charset="0"/>
                  <a:cs typeface="Arial" charset="0"/>
                </a:rPr>
                <a:t>Robustness</a:t>
              </a:r>
              <a:endParaRPr lang="en-US" sz="2800" b="1" dirty="0">
                <a:latin typeface="Arial" charset="0"/>
                <a:cs typeface="Arial" charset="0"/>
              </a:endParaRPr>
            </a:p>
          </p:txBody>
        </p:sp>
        <p:sp>
          <p:nvSpPr>
            <p:cNvPr id="63" name="Text Box 36"/>
            <p:cNvSpPr txBox="1">
              <a:spLocks noChangeArrowheads="1"/>
            </p:cNvSpPr>
            <p:nvPr/>
          </p:nvSpPr>
          <p:spPr bwMode="auto">
            <a:xfrm>
              <a:off x="3595036" y="6031110"/>
              <a:ext cx="2396610" cy="584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a:latin typeface="Arial" charset="0"/>
                  <a:cs typeface="Arial" charset="0"/>
                </a:rPr>
                <a:t>Complexity</a:t>
              </a:r>
              <a:endParaRPr lang="en-US" sz="2800" b="1" dirty="0">
                <a:latin typeface="Arial" charset="0"/>
                <a:cs typeface="Arial" charset="0"/>
              </a:endParaRPr>
            </a:p>
          </p:txBody>
        </p:sp>
        <p:sp>
          <p:nvSpPr>
            <p:cNvPr id="64" name="Text Box 41"/>
            <p:cNvSpPr txBox="1">
              <a:spLocks noChangeArrowheads="1"/>
            </p:cNvSpPr>
            <p:nvPr/>
          </p:nvSpPr>
          <p:spPr bwMode="auto">
            <a:xfrm>
              <a:off x="2807636" y="5479409"/>
              <a:ext cx="12144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simple</a:t>
              </a:r>
            </a:p>
          </p:txBody>
        </p:sp>
        <p:sp>
          <p:nvSpPr>
            <p:cNvPr id="65" name="Text Box 42"/>
            <p:cNvSpPr txBox="1">
              <a:spLocks noChangeArrowheads="1"/>
            </p:cNvSpPr>
            <p:nvPr/>
          </p:nvSpPr>
          <p:spPr bwMode="auto">
            <a:xfrm>
              <a:off x="5550836" y="5493697"/>
              <a:ext cx="8985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hard</a:t>
              </a:r>
            </a:p>
          </p:txBody>
        </p:sp>
        <p:sp>
          <p:nvSpPr>
            <p:cNvPr id="66" name="Text Box 43"/>
            <p:cNvSpPr txBox="1">
              <a:spLocks noChangeArrowheads="1"/>
            </p:cNvSpPr>
            <p:nvPr/>
          </p:nvSpPr>
          <p:spPr bwMode="auto">
            <a:xfrm>
              <a:off x="1588436" y="2202809"/>
              <a:ext cx="11747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robust</a:t>
              </a:r>
            </a:p>
          </p:txBody>
        </p:sp>
        <p:sp>
          <p:nvSpPr>
            <p:cNvPr id="67" name="Text Box 44"/>
            <p:cNvSpPr txBox="1">
              <a:spLocks noChangeArrowheads="1"/>
            </p:cNvSpPr>
            <p:nvPr/>
          </p:nvSpPr>
          <p:spPr bwMode="auto">
            <a:xfrm>
              <a:off x="1604311" y="4742809"/>
              <a:ext cx="11557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800" dirty="0">
                  <a:latin typeface="Arial" charset="0"/>
                  <a:cs typeface="Arial" charset="0"/>
                </a:rPr>
                <a:t>fragile</a:t>
              </a:r>
            </a:p>
          </p:txBody>
        </p:sp>
      </p:grpSp>
      <p:grpSp>
        <p:nvGrpSpPr>
          <p:cNvPr id="6" name="Group 5"/>
          <p:cNvGrpSpPr/>
          <p:nvPr/>
        </p:nvGrpSpPr>
        <p:grpSpPr>
          <a:xfrm>
            <a:off x="0" y="2227823"/>
            <a:ext cx="9144000" cy="4638362"/>
            <a:chOff x="0" y="2227823"/>
            <a:chExt cx="9144000" cy="4638362"/>
          </a:xfrm>
        </p:grpSpPr>
        <p:grpSp>
          <p:nvGrpSpPr>
            <p:cNvPr id="5" name="Group 4"/>
            <p:cNvGrpSpPr/>
            <p:nvPr/>
          </p:nvGrpSpPr>
          <p:grpSpPr>
            <a:xfrm>
              <a:off x="0" y="2464957"/>
              <a:ext cx="9144000" cy="4401228"/>
              <a:chOff x="0" y="2464957"/>
              <a:chExt cx="9144000" cy="4401228"/>
            </a:xfrm>
          </p:grpSpPr>
          <p:pic>
            <p:nvPicPr>
              <p:cNvPr id="15" name="Picture 2" descr="http://3.bp.blogspot.com/-fY9bPcLcdNU/T2sNTh1Qu_I/AAAAAAAAPkk/lz1rDyV-bBc/s1600/alan-turing.jpg"/>
              <p:cNvPicPr>
                <a:picLocks noChangeAspect="1" noChangeArrowheads="1"/>
              </p:cNvPicPr>
              <p:nvPr/>
            </p:nvPicPr>
            <p:blipFill>
              <a:blip r:embed="rId6" cstate="print"/>
              <a:srcRect/>
              <a:stretch>
                <a:fillRect/>
              </a:stretch>
            </p:blipFill>
            <p:spPr bwMode="auto">
              <a:xfrm>
                <a:off x="7239000" y="4312920"/>
                <a:ext cx="1905000" cy="2545080"/>
              </a:xfrm>
              <a:prstGeom prst="rect">
                <a:avLst/>
              </a:prstGeom>
              <a:noFill/>
            </p:spPr>
          </p:pic>
          <p:grpSp>
            <p:nvGrpSpPr>
              <p:cNvPr id="4" name="Group 3"/>
              <p:cNvGrpSpPr/>
              <p:nvPr/>
            </p:nvGrpSpPr>
            <p:grpSpPr>
              <a:xfrm>
                <a:off x="312638" y="2464957"/>
                <a:ext cx="5943600" cy="4149797"/>
                <a:chOff x="990600" y="1934289"/>
                <a:chExt cx="5943600" cy="4680466"/>
              </a:xfrm>
            </p:grpSpPr>
            <p:cxnSp>
              <p:nvCxnSpPr>
                <p:cNvPr id="18" name="Straight Arrow Connector 17"/>
                <p:cNvCxnSpPr/>
                <p:nvPr/>
              </p:nvCxnSpPr>
              <p:spPr bwMode="auto">
                <a:xfrm flipV="1">
                  <a:off x="2310357" y="1934289"/>
                  <a:ext cx="0" cy="35052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2310357" y="5439489"/>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990600" y="2315289"/>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2524415" y="5525869"/>
                  <a:ext cx="1523174"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Flexible</a:t>
                  </a:r>
                  <a:endParaRPr lang="en-US" sz="2800" b="1" dirty="0">
                    <a:solidFill>
                      <a:srgbClr val="000000"/>
                    </a:solidFill>
                    <a:latin typeface="Arial" pitchFamily="34" charset="0"/>
                    <a:cs typeface="Arial" pitchFamily="34" charset="0"/>
                  </a:endParaRPr>
                </a:p>
              </p:txBody>
            </p:sp>
            <p:sp>
              <p:nvSpPr>
                <p:cNvPr id="24" name="TextBox 23"/>
                <p:cNvSpPr txBox="1"/>
                <p:nvPr/>
              </p:nvSpPr>
              <p:spPr>
                <a:xfrm>
                  <a:off x="1076615" y="4448890"/>
                  <a:ext cx="92525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Fast</a:t>
                  </a:r>
                  <a:endParaRPr lang="en-US" sz="2800" b="1" dirty="0">
                    <a:solidFill>
                      <a:srgbClr val="000000"/>
                    </a:solidFill>
                    <a:latin typeface="Arial" pitchFamily="34" charset="0"/>
                    <a:cs typeface="Arial" pitchFamily="34" charset="0"/>
                  </a:endParaRPr>
                </a:p>
              </p:txBody>
            </p:sp>
            <p:sp>
              <p:nvSpPr>
                <p:cNvPr id="25" name="TextBox 24"/>
                <p:cNvSpPr txBox="1"/>
                <p:nvPr/>
              </p:nvSpPr>
              <p:spPr>
                <a:xfrm>
                  <a:off x="5191415" y="5515690"/>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cxnSp>
              <p:nvCxnSpPr>
                <p:cNvPr id="17" name="Straight Connector 16"/>
                <p:cNvCxnSpPr/>
                <p:nvPr/>
              </p:nvCxnSpPr>
              <p:spPr bwMode="auto">
                <a:xfrm>
                  <a:off x="2310357" y="3229690"/>
                  <a:ext cx="3835924" cy="2148862"/>
                </a:xfrm>
                <a:prstGeom prst="line">
                  <a:avLst/>
                </a:prstGeom>
                <a:noFill/>
                <a:ln w="57150" cap="flat" cmpd="sng" algn="ctr">
                  <a:solidFill>
                    <a:srgbClr val="FF3300"/>
                  </a:solidFill>
                  <a:prstDash val="dash"/>
                  <a:round/>
                  <a:headEnd type="none" w="med" len="med"/>
                  <a:tailEnd type="none" w="med" len="med"/>
                </a:ln>
                <a:effectLst/>
              </p:spPr>
            </p:cxnSp>
            <p:sp>
              <p:nvSpPr>
                <p:cNvPr id="19" name="TextBox 18"/>
                <p:cNvSpPr txBox="1"/>
                <p:nvPr/>
              </p:nvSpPr>
              <p:spPr>
                <a:xfrm rot="1800000">
                  <a:off x="2764355" y="4145030"/>
                  <a:ext cx="2037512" cy="451275"/>
                </a:xfrm>
                <a:prstGeom prst="rect">
                  <a:avLst/>
                </a:prstGeom>
                <a:noFill/>
              </p:spPr>
              <p:txBody>
                <a:bodyPr wrap="none" rtlCol="0">
                  <a:spAutoFit/>
                </a:bodyPr>
                <a:lstStyle/>
                <a:p>
                  <a:r>
                    <a:rPr lang="en-US" sz="2000" dirty="0" smtClean="0">
                      <a:solidFill>
                        <a:srgbClr val="FF0000"/>
                      </a:solidFill>
                      <a:latin typeface="Arial" panose="020B0604020202020204" pitchFamily="34" charset="0"/>
                      <a:cs typeface="Arial" panose="020B0604020202020204" pitchFamily="34" charset="0"/>
                    </a:rPr>
                    <a:t>Impossible (law)</a:t>
                  </a:r>
                  <a:endParaRPr lang="en-US" sz="2000" dirty="0">
                    <a:solidFill>
                      <a:srgbClr val="FF0000"/>
                    </a:solidFill>
                    <a:latin typeface="Arial" panose="020B0604020202020204" pitchFamily="34" charset="0"/>
                    <a:cs typeface="Arial" panose="020B0604020202020204" pitchFamily="34" charset="0"/>
                  </a:endParaRPr>
                </a:p>
              </p:txBody>
            </p:sp>
            <p:sp>
              <p:nvSpPr>
                <p:cNvPr id="20" name="Left-Right Arrow 19"/>
                <p:cNvSpPr/>
                <p:nvPr/>
              </p:nvSpPr>
              <p:spPr bwMode="auto">
                <a:xfrm rot="1800000">
                  <a:off x="2966584" y="2994071"/>
                  <a:ext cx="3962400" cy="858273"/>
                </a:xfrm>
                <a:prstGeom prst="leftRightArrow">
                  <a:avLst>
                    <a:gd name="adj1" fmla="val 66848"/>
                    <a:gd name="adj2" fmla="val 50000"/>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sz="2800" dirty="0" smtClean="0">
                      <a:solidFill>
                        <a:srgbClr val="3366FF"/>
                      </a:solidFill>
                      <a:latin typeface="Arial" panose="020B0604020202020204" pitchFamily="34" charset="0"/>
                      <a:cs typeface="Arial" panose="020B0604020202020204" pitchFamily="34" charset="0"/>
                    </a:rPr>
                    <a:t>Architecture</a:t>
                  </a:r>
                </a:p>
              </p:txBody>
            </p:sp>
            <p:sp>
              <p:nvSpPr>
                <p:cNvPr id="27" name="TextBox 26"/>
                <p:cNvSpPr txBox="1"/>
                <p:nvPr/>
              </p:nvSpPr>
              <p:spPr>
                <a:xfrm>
                  <a:off x="2438400" y="6029980"/>
                  <a:ext cx="1527982" cy="584775"/>
                </a:xfrm>
                <a:prstGeom prst="rect">
                  <a:avLst/>
                </a:prstGeom>
                <a:noFill/>
              </p:spPr>
              <p:txBody>
                <a:bodyPr wrap="none" rtlCol="0">
                  <a:spAutoFit/>
                </a:bodyPr>
                <a:lstStyle/>
                <a:p>
                  <a:pPr>
                    <a:defRPr/>
                  </a:pPr>
                  <a:r>
                    <a:rPr lang="en-US" sz="3200" b="1" kern="0" dirty="0" smtClean="0">
                      <a:solidFill>
                        <a:srgbClr val="000000"/>
                      </a:solidFill>
                    </a:rPr>
                    <a:t>General</a:t>
                  </a:r>
                </a:p>
              </p:txBody>
            </p:sp>
            <p:sp>
              <p:nvSpPr>
                <p:cNvPr id="28" name="TextBox 27"/>
                <p:cNvSpPr txBox="1"/>
                <p:nvPr/>
              </p:nvSpPr>
              <p:spPr>
                <a:xfrm>
                  <a:off x="5473288" y="6019800"/>
                  <a:ext cx="1380506" cy="584775"/>
                </a:xfrm>
                <a:prstGeom prst="rect">
                  <a:avLst/>
                </a:prstGeom>
                <a:noFill/>
              </p:spPr>
              <p:txBody>
                <a:bodyPr wrap="none" rtlCol="0">
                  <a:spAutoFit/>
                </a:bodyPr>
                <a:lstStyle/>
                <a:p>
                  <a:pPr>
                    <a:defRPr/>
                  </a:pPr>
                  <a:r>
                    <a:rPr lang="en-US" sz="3200" b="1" kern="0" dirty="0" smtClean="0">
                      <a:solidFill>
                        <a:srgbClr val="000000"/>
                      </a:solidFill>
                    </a:rPr>
                    <a:t>Special</a:t>
                  </a:r>
                </a:p>
              </p:txBody>
            </p:sp>
            <p:sp>
              <p:nvSpPr>
                <p:cNvPr id="16" name="Explosion 2 15"/>
                <p:cNvSpPr/>
                <p:nvPr/>
              </p:nvSpPr>
              <p:spPr bwMode="auto">
                <a:xfrm>
                  <a:off x="2296270" y="4448890"/>
                  <a:ext cx="1670112" cy="961310"/>
                </a:xfrm>
                <a:prstGeom prst="irregularSeal2">
                  <a:avLst/>
                </a:prstGeom>
                <a:gradFill flip="none" rotWithShape="1">
                  <a:gsLst>
                    <a:gs pos="0">
                      <a:srgbClr val="FF3399"/>
                    </a:gs>
                    <a:gs pos="25000">
                      <a:srgbClr val="FF6633"/>
                    </a:gs>
                    <a:gs pos="50000">
                      <a:srgbClr val="FFFF00"/>
                    </a:gs>
                    <a:gs pos="75000">
                      <a:srgbClr val="01A78F"/>
                    </a:gs>
                    <a:gs pos="100000">
                      <a:srgbClr val="3366FF"/>
                    </a:gs>
                  </a:gsLst>
                  <a:lin ang="5400000" scaled="0"/>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lang="en-US" sz="2800" dirty="0" smtClean="0">
                      <a:solidFill>
                        <a:srgbClr val="000000"/>
                      </a:solidFill>
                      <a:latin typeface="Arial Black" pitchFamily="34" charset="0"/>
                    </a:rPr>
                    <a:t>ideal</a:t>
                  </a:r>
                </a:p>
              </p:txBody>
            </p:sp>
          </p:grpSp>
          <p:sp>
            <p:nvSpPr>
              <p:cNvPr id="2" name="TextBox 1"/>
              <p:cNvSpPr txBox="1"/>
              <p:nvPr/>
            </p:nvSpPr>
            <p:spPr>
              <a:xfrm>
                <a:off x="0" y="6604575"/>
                <a:ext cx="2122853" cy="261610"/>
              </a:xfrm>
              <a:prstGeom prst="rect">
                <a:avLst/>
              </a:prstGeom>
              <a:noFill/>
            </p:spPr>
            <p:txBody>
              <a:bodyPr wrap="none" rtlCol="0">
                <a:spAutoFit/>
              </a:bodyPr>
              <a:lstStyle/>
              <a:p>
                <a:r>
                  <a:rPr lang="en-US" sz="1100" dirty="0" smtClean="0"/>
                  <a:t>Original slide courtesy John Doyle</a:t>
                </a:r>
                <a:endParaRPr lang="en-US" sz="1100" dirty="0"/>
              </a:p>
            </p:txBody>
          </p:sp>
        </p:grpSp>
        <p:sp>
          <p:nvSpPr>
            <p:cNvPr id="68" name="Freeform 67"/>
            <p:cNvSpPr/>
            <p:nvPr/>
          </p:nvSpPr>
          <p:spPr bwMode="auto">
            <a:xfrm>
              <a:off x="1972321" y="2227823"/>
              <a:ext cx="4203511" cy="2947423"/>
            </a:xfrm>
            <a:custGeom>
              <a:avLst/>
              <a:gdLst>
                <a:gd name="connsiteX0" fmla="*/ 0 w 4203511"/>
                <a:gd name="connsiteY0" fmla="*/ 0 h 3111690"/>
                <a:gd name="connsiteX1" fmla="*/ 1132764 w 4203511"/>
                <a:gd name="connsiteY1" fmla="*/ 2088108 h 3111690"/>
                <a:gd name="connsiteX2" fmla="*/ 4203511 w 4203511"/>
                <a:gd name="connsiteY2" fmla="*/ 3111690 h 3111690"/>
              </a:gdLst>
              <a:ahLst/>
              <a:cxnLst>
                <a:cxn ang="0">
                  <a:pos x="connsiteX0" y="connsiteY0"/>
                </a:cxn>
                <a:cxn ang="0">
                  <a:pos x="connsiteX1" y="connsiteY1"/>
                </a:cxn>
                <a:cxn ang="0">
                  <a:pos x="connsiteX2" y="connsiteY2"/>
                </a:cxn>
              </a:cxnLst>
              <a:rect l="l" t="t" r="r" b="b"/>
              <a:pathLst>
                <a:path w="4203511" h="3111690">
                  <a:moveTo>
                    <a:pt x="0" y="0"/>
                  </a:moveTo>
                  <a:cubicBezTo>
                    <a:pt x="216089" y="784746"/>
                    <a:pt x="432179" y="1569493"/>
                    <a:pt x="1132764" y="2088108"/>
                  </a:cubicBezTo>
                  <a:cubicBezTo>
                    <a:pt x="1833349" y="2606723"/>
                    <a:pt x="3018430" y="2859206"/>
                    <a:pt x="4203511" y="3111690"/>
                  </a:cubicBezTo>
                </a:path>
              </a:pathLst>
            </a:custGeom>
            <a:noFill/>
            <a:ln w="762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800" dirty="0" smtClean="0">
                <a:solidFill>
                  <a:srgbClr val="000000"/>
                </a:solidFill>
              </a:endParaRPr>
            </a:p>
          </p:txBody>
        </p:sp>
      </p:grpSp>
    </p:spTree>
    <p:extLst>
      <p:ext uri="{BB962C8B-B14F-4D97-AF65-F5344CB8AC3E}">
        <p14:creationId xmlns:p14="http://schemas.microsoft.com/office/powerpoint/2010/main" val="35938999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92186" y="107971"/>
            <a:ext cx="8422657" cy="1200329"/>
          </a:xfrm>
          <a:prstGeom prst="rect">
            <a:avLst/>
          </a:prstGeom>
          <a:noFill/>
        </p:spPr>
        <p:txBody>
          <a:bodyPr wrap="square" rtlCol="0">
            <a:spAutoFit/>
          </a:bodyPr>
          <a:lstStyle/>
          <a:p>
            <a:pPr algn="ctr"/>
            <a:r>
              <a:rPr lang="en-US" sz="3600" dirty="0" smtClean="0">
                <a:solidFill>
                  <a:srgbClr val="000000"/>
                </a:solidFill>
              </a:rPr>
              <a:t>Drilling down a bit on the Computational Complexity Tradeoff Space (changing axes)</a:t>
            </a:r>
            <a:endParaRPr lang="en-US" sz="3600" dirty="0">
              <a:solidFill>
                <a:srgbClr val="000000"/>
              </a:solidFill>
            </a:endParaRPr>
          </a:p>
        </p:txBody>
      </p:sp>
      <p:grpSp>
        <p:nvGrpSpPr>
          <p:cNvPr id="2" name="Group 1"/>
          <p:cNvGrpSpPr/>
          <p:nvPr/>
        </p:nvGrpSpPr>
        <p:grpSpPr>
          <a:xfrm>
            <a:off x="889023" y="1780812"/>
            <a:ext cx="7365955" cy="4657985"/>
            <a:chOff x="1295400" y="457200"/>
            <a:chExt cx="7685355" cy="6099214"/>
          </a:xfrm>
        </p:grpSpPr>
        <p:cxnSp>
          <p:nvCxnSpPr>
            <p:cNvPr id="66" name="Straight Arrow Connector 65"/>
            <p:cNvCxnSpPr/>
            <p:nvPr/>
          </p:nvCxnSpPr>
          <p:spPr bwMode="auto">
            <a:xfrm>
              <a:off x="2667000" y="4114800"/>
              <a:ext cx="5562600" cy="0"/>
            </a:xfrm>
            <a:prstGeom prst="straightConnector1">
              <a:avLst/>
            </a:prstGeom>
            <a:noFill/>
            <a:ln w="57150" cap="flat" cmpd="sng" algn="ctr">
              <a:solidFill>
                <a:schemeClr val="tx1"/>
              </a:solidFill>
              <a:prstDash val="solid"/>
              <a:round/>
              <a:headEnd type="none" w="med" len="med"/>
              <a:tailEnd type="arrow"/>
            </a:ln>
            <a:effectLst/>
          </p:spPr>
        </p:cxnSp>
        <p:cxnSp>
          <p:nvCxnSpPr>
            <p:cNvPr id="69" name="Straight Arrow Connector 68"/>
            <p:cNvCxnSpPr/>
            <p:nvPr/>
          </p:nvCxnSpPr>
          <p:spPr bwMode="auto">
            <a:xfrm flipV="1">
              <a:off x="2639863" y="457200"/>
              <a:ext cx="0" cy="3657600"/>
            </a:xfrm>
            <a:prstGeom prst="straightConnector1">
              <a:avLst/>
            </a:prstGeom>
            <a:noFill/>
            <a:ln w="57150" cap="flat" cmpd="sng" algn="ctr">
              <a:solidFill>
                <a:schemeClr val="tx1"/>
              </a:solidFill>
              <a:prstDash val="solid"/>
              <a:round/>
              <a:headEnd type="none" w="med" len="med"/>
              <a:tailEnd type="arrow"/>
            </a:ln>
            <a:effectLst/>
          </p:spPr>
        </p:cxnSp>
        <p:sp>
          <p:nvSpPr>
            <p:cNvPr id="70" name="TextBox 69"/>
            <p:cNvSpPr txBox="1"/>
            <p:nvPr/>
          </p:nvSpPr>
          <p:spPr>
            <a:xfrm>
              <a:off x="1475713" y="33528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95" name="TextBox 94"/>
            <p:cNvSpPr txBox="1"/>
            <p:nvPr/>
          </p:nvSpPr>
          <p:spPr>
            <a:xfrm>
              <a:off x="1399513" y="19812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96" name="TextBox 95"/>
            <p:cNvSpPr txBox="1"/>
            <p:nvPr/>
          </p:nvSpPr>
          <p:spPr>
            <a:xfrm>
              <a:off x="2486687" y="5562600"/>
              <a:ext cx="1627337" cy="954107"/>
            </a:xfrm>
            <a:prstGeom prst="rect">
              <a:avLst/>
            </a:prstGeom>
            <a:noFill/>
          </p:spPr>
          <p:txBody>
            <a:bodyPr wrap="square" rtlCol="0">
              <a:spAutoFit/>
            </a:bodyPr>
            <a:lstStyle/>
            <a:p>
              <a:r>
                <a:rPr lang="en-US" sz="2800" dirty="0" smtClean="0">
                  <a:solidFill>
                    <a:srgbClr val="0070C0"/>
                  </a:solidFill>
                </a:rPr>
                <a:t>Flexible/</a:t>
              </a:r>
            </a:p>
            <a:p>
              <a:r>
                <a:rPr lang="en-US" sz="2800" dirty="0" smtClean="0">
                  <a:solidFill>
                    <a:srgbClr val="0070C0"/>
                  </a:solidFill>
                </a:rPr>
                <a:t>General</a:t>
              </a:r>
              <a:endParaRPr lang="en-US" sz="2800" dirty="0">
                <a:solidFill>
                  <a:srgbClr val="0070C0"/>
                </a:solidFill>
              </a:endParaRPr>
            </a:p>
          </p:txBody>
        </p:sp>
        <p:sp>
          <p:nvSpPr>
            <p:cNvPr id="97" name="TextBox 96"/>
            <p:cNvSpPr txBox="1"/>
            <p:nvPr/>
          </p:nvSpPr>
          <p:spPr>
            <a:xfrm>
              <a:off x="6449087" y="5602307"/>
              <a:ext cx="1704313" cy="954107"/>
            </a:xfrm>
            <a:prstGeom prst="rect">
              <a:avLst/>
            </a:prstGeom>
            <a:noFill/>
          </p:spPr>
          <p:txBody>
            <a:bodyPr wrap="none" rtlCol="0">
              <a:spAutoFit/>
            </a:bodyPr>
            <a:lstStyle/>
            <a:p>
              <a:r>
                <a:rPr lang="en-US" sz="2800" dirty="0" smtClean="0">
                  <a:solidFill>
                    <a:srgbClr val="0070C0"/>
                  </a:solidFill>
                </a:rPr>
                <a:t>Inflexible/</a:t>
              </a:r>
            </a:p>
            <a:p>
              <a:r>
                <a:rPr lang="en-US" sz="2800" dirty="0" smtClean="0">
                  <a:solidFill>
                    <a:srgbClr val="0070C0"/>
                  </a:solidFill>
                </a:rPr>
                <a:t>Specific</a:t>
              </a:r>
              <a:endParaRPr lang="en-US" sz="2800" dirty="0">
                <a:solidFill>
                  <a:srgbClr val="0070C0"/>
                </a:solidFill>
              </a:endParaRPr>
            </a:p>
          </p:txBody>
        </p:sp>
        <p:sp>
          <p:nvSpPr>
            <p:cNvPr id="18" name="TextBox 17"/>
            <p:cNvSpPr txBox="1"/>
            <p:nvPr/>
          </p:nvSpPr>
          <p:spPr>
            <a:xfrm>
              <a:off x="1803496" y="4419600"/>
              <a:ext cx="2103022" cy="685110"/>
            </a:xfrm>
            <a:prstGeom prst="rect">
              <a:avLst/>
            </a:prstGeom>
            <a:noFill/>
          </p:spPr>
          <p:txBody>
            <a:bodyPr wrap="none" rtlCol="0">
              <a:spAutoFit/>
            </a:bodyPr>
            <a:lstStyle/>
            <a:p>
              <a:r>
                <a:rPr lang="en-US" sz="2800" dirty="0" smtClean="0">
                  <a:solidFill>
                    <a:srgbClr val="000000"/>
                  </a:solidFill>
                </a:rPr>
                <a:t>Undecidable</a:t>
              </a:r>
              <a:endParaRPr lang="en-US" sz="2800" dirty="0">
                <a:solidFill>
                  <a:srgbClr val="000000"/>
                </a:solidFill>
              </a:endParaRPr>
            </a:p>
          </p:txBody>
        </p:sp>
        <p:sp>
          <p:nvSpPr>
            <p:cNvPr id="20" name="TextBox 19"/>
            <p:cNvSpPr txBox="1"/>
            <p:nvPr/>
          </p:nvSpPr>
          <p:spPr>
            <a:xfrm>
              <a:off x="6553200" y="4419600"/>
              <a:ext cx="1039067" cy="523220"/>
            </a:xfrm>
            <a:prstGeom prst="rect">
              <a:avLst/>
            </a:prstGeom>
            <a:noFill/>
          </p:spPr>
          <p:txBody>
            <a:bodyPr wrap="none" rtlCol="0">
              <a:spAutoFit/>
            </a:bodyPr>
            <a:lstStyle/>
            <a:p>
              <a:r>
                <a:rPr lang="en-US" sz="2800" dirty="0">
                  <a:solidFill>
                    <a:srgbClr val="000000"/>
                  </a:solidFill>
                  <a:sym typeface="Symbol"/>
                </a:rPr>
                <a:t> </a:t>
              </a:r>
              <a:r>
                <a:rPr lang="en-US" sz="2800" dirty="0" smtClean="0">
                  <a:solidFill>
                    <a:srgbClr val="000000"/>
                  </a:solidFill>
                </a:rPr>
                <a:t>NP</a:t>
              </a:r>
              <a:endParaRPr lang="en-US" sz="2800" dirty="0">
                <a:solidFill>
                  <a:srgbClr val="000000"/>
                </a:solidFill>
              </a:endParaRPr>
            </a:p>
          </p:txBody>
        </p:sp>
        <p:sp>
          <p:nvSpPr>
            <p:cNvPr id="21" name="TextBox 20"/>
            <p:cNvSpPr txBox="1"/>
            <p:nvPr/>
          </p:nvSpPr>
          <p:spPr>
            <a:xfrm>
              <a:off x="8001000" y="4384344"/>
              <a:ext cx="979755" cy="523220"/>
            </a:xfrm>
            <a:prstGeom prst="rect">
              <a:avLst/>
            </a:prstGeom>
            <a:noFill/>
          </p:spPr>
          <p:txBody>
            <a:bodyPr wrap="none" rtlCol="0">
              <a:spAutoFit/>
            </a:bodyPr>
            <a:lstStyle/>
            <a:p>
              <a:r>
                <a:rPr lang="en-US" sz="2800" dirty="0">
                  <a:solidFill>
                    <a:srgbClr val="000000"/>
                  </a:solidFill>
                  <a:sym typeface="Symbol"/>
                </a:rPr>
                <a:t> </a:t>
              </a:r>
              <a:r>
                <a:rPr lang="en-US" sz="2800" dirty="0" smtClean="0">
                  <a:solidFill>
                    <a:srgbClr val="000000"/>
                  </a:solidFill>
                </a:rPr>
                <a:t>P?</a:t>
              </a:r>
              <a:endParaRPr lang="en-US" sz="2800" dirty="0">
                <a:solidFill>
                  <a:srgbClr val="000000"/>
                </a:solidFill>
              </a:endParaRPr>
            </a:p>
          </p:txBody>
        </p:sp>
        <p:cxnSp>
          <p:nvCxnSpPr>
            <p:cNvPr id="22" name="Straight Connector 21"/>
            <p:cNvCxnSpPr/>
            <p:nvPr/>
          </p:nvCxnSpPr>
          <p:spPr bwMode="auto">
            <a:xfrm>
              <a:off x="2735691" y="1056619"/>
              <a:ext cx="4467497" cy="2895600"/>
            </a:xfrm>
            <a:prstGeom prst="line">
              <a:avLst/>
            </a:prstGeom>
            <a:noFill/>
            <a:ln w="76200" cap="flat" cmpd="sng" algn="ctr">
              <a:gradFill>
                <a:gsLst>
                  <a:gs pos="0">
                    <a:srgbClr val="00FFFF"/>
                  </a:gs>
                  <a:gs pos="54000">
                    <a:srgbClr val="FFFF00"/>
                  </a:gs>
                </a:gsLst>
                <a:lin ang="5400000" scaled="0"/>
              </a:gradFill>
              <a:prstDash val="dash"/>
              <a:round/>
              <a:headEnd type="none" w="med" len="med"/>
              <a:tailEnd type="none" w="med" len="med"/>
            </a:ln>
            <a:effectLst/>
          </p:spPr>
        </p:cxnSp>
        <p:sp>
          <p:nvSpPr>
            <p:cNvPr id="23" name="TextBox 22"/>
            <p:cNvSpPr txBox="1"/>
            <p:nvPr/>
          </p:nvSpPr>
          <p:spPr>
            <a:xfrm rot="2063914">
              <a:off x="2777843" y="2730302"/>
              <a:ext cx="2257349" cy="584775"/>
            </a:xfrm>
            <a:prstGeom prst="rect">
              <a:avLst/>
            </a:prstGeom>
            <a:noFill/>
            <a:ln>
              <a:noFill/>
            </a:ln>
          </p:spPr>
          <p:txBody>
            <a:bodyPr wrap="none" rtlCol="0">
              <a:spAutoFit/>
            </a:bodyPr>
            <a:lstStyle/>
            <a:p>
              <a:r>
                <a:rPr lang="en-US" sz="3200" b="1" dirty="0" smtClean="0">
                  <a:solidFill>
                    <a:srgbClr val="000000"/>
                  </a:solidFill>
                </a:rPr>
                <a:t>hard limits</a:t>
              </a:r>
              <a:endParaRPr lang="en-US" sz="3200" b="1" dirty="0">
                <a:solidFill>
                  <a:srgbClr val="000000"/>
                </a:solidFill>
              </a:endParaRPr>
            </a:p>
          </p:txBody>
        </p:sp>
        <p:sp>
          <p:nvSpPr>
            <p:cNvPr id="27" name="TextBox 26"/>
            <p:cNvSpPr txBox="1"/>
            <p:nvPr/>
          </p:nvSpPr>
          <p:spPr>
            <a:xfrm>
              <a:off x="1295400" y="609600"/>
              <a:ext cx="1219199" cy="954107"/>
            </a:xfrm>
            <a:prstGeom prst="rect">
              <a:avLst/>
            </a:prstGeom>
            <a:noFill/>
          </p:spPr>
          <p:txBody>
            <a:bodyPr wrap="square" rtlCol="0">
              <a:spAutoFit/>
            </a:bodyPr>
            <a:lstStyle/>
            <a:p>
              <a:pPr algn="ctr"/>
              <a:r>
                <a:rPr lang="en-US" sz="2800" i="1" dirty="0" smtClean="0">
                  <a:solidFill>
                    <a:srgbClr val="000000"/>
                  </a:solidFill>
                </a:rPr>
                <a:t>Really</a:t>
              </a:r>
              <a:r>
                <a:rPr lang="en-US" sz="2800" dirty="0" smtClean="0">
                  <a:solidFill>
                    <a:srgbClr val="000000"/>
                  </a:solidFill>
                </a:rPr>
                <a:t> slow</a:t>
              </a:r>
              <a:endParaRPr lang="en-US" sz="2800" dirty="0">
                <a:solidFill>
                  <a:srgbClr val="000000"/>
                </a:solidFill>
              </a:endParaRPr>
            </a:p>
          </p:txBody>
        </p:sp>
        <p:sp>
          <p:nvSpPr>
            <p:cNvPr id="15" name="TextBox 14"/>
            <p:cNvSpPr txBox="1"/>
            <p:nvPr/>
          </p:nvSpPr>
          <p:spPr>
            <a:xfrm>
              <a:off x="4337847" y="4419600"/>
              <a:ext cx="2042547" cy="523220"/>
            </a:xfrm>
            <a:prstGeom prst="rect">
              <a:avLst/>
            </a:prstGeom>
            <a:noFill/>
          </p:spPr>
          <p:txBody>
            <a:bodyPr wrap="none" rtlCol="0">
              <a:spAutoFit/>
            </a:bodyPr>
            <a:lstStyle/>
            <a:p>
              <a:r>
                <a:rPr lang="en-US" sz="2800" dirty="0" smtClean="0">
                  <a:solidFill>
                    <a:srgbClr val="000000"/>
                  </a:solidFill>
                  <a:sym typeface="Symbol"/>
                </a:rPr>
                <a:t> </a:t>
              </a:r>
              <a:r>
                <a:rPr lang="en-US" sz="2800" dirty="0" smtClean="0">
                  <a:solidFill>
                    <a:srgbClr val="000000"/>
                  </a:solidFill>
                </a:rPr>
                <a:t>Decidable</a:t>
              </a:r>
              <a:endParaRPr lang="en-US" sz="2800" dirty="0">
                <a:solidFill>
                  <a:srgbClr val="000000"/>
                </a:solidFill>
              </a:endParaRPr>
            </a:p>
          </p:txBody>
        </p:sp>
        <p:sp>
          <p:nvSpPr>
            <p:cNvPr id="16" name="TextBox 15"/>
            <p:cNvSpPr txBox="1"/>
            <p:nvPr/>
          </p:nvSpPr>
          <p:spPr>
            <a:xfrm rot="2063914">
              <a:off x="4985444" y="1372670"/>
              <a:ext cx="1005403" cy="461665"/>
            </a:xfrm>
            <a:prstGeom prst="rect">
              <a:avLst/>
            </a:prstGeom>
            <a:noFill/>
            <a:ln>
              <a:noFill/>
            </a:ln>
          </p:spPr>
          <p:txBody>
            <a:bodyPr wrap="none" rtlCol="0">
              <a:spAutoFit/>
            </a:bodyPr>
            <a:lstStyle/>
            <a:p>
              <a:r>
                <a:rPr lang="en-US" sz="2400" dirty="0" smtClean="0">
                  <a:solidFill>
                    <a:srgbClr val="000000"/>
                  </a:solidFill>
                </a:rPr>
                <a:t>UTMs</a:t>
              </a:r>
              <a:endParaRPr lang="en-US" sz="2400" dirty="0">
                <a:solidFill>
                  <a:srgbClr val="000000"/>
                </a:solidFill>
              </a:endParaRPr>
            </a:p>
          </p:txBody>
        </p:sp>
      </p:grpSp>
      <p:sp>
        <p:nvSpPr>
          <p:cNvPr id="19" name="Freeform 18"/>
          <p:cNvSpPr/>
          <p:nvPr/>
        </p:nvSpPr>
        <p:spPr bwMode="auto">
          <a:xfrm>
            <a:off x="2880794" y="1351934"/>
            <a:ext cx="4435147" cy="2547839"/>
          </a:xfrm>
          <a:custGeom>
            <a:avLst/>
            <a:gdLst>
              <a:gd name="connsiteX0" fmla="*/ 0 w 4203511"/>
              <a:gd name="connsiteY0" fmla="*/ 0 h 3111690"/>
              <a:gd name="connsiteX1" fmla="*/ 1132764 w 4203511"/>
              <a:gd name="connsiteY1" fmla="*/ 2088108 h 3111690"/>
              <a:gd name="connsiteX2" fmla="*/ 4203511 w 4203511"/>
              <a:gd name="connsiteY2" fmla="*/ 3111690 h 3111690"/>
            </a:gdLst>
            <a:ahLst/>
            <a:cxnLst>
              <a:cxn ang="0">
                <a:pos x="connsiteX0" y="connsiteY0"/>
              </a:cxn>
              <a:cxn ang="0">
                <a:pos x="connsiteX1" y="connsiteY1"/>
              </a:cxn>
              <a:cxn ang="0">
                <a:pos x="connsiteX2" y="connsiteY2"/>
              </a:cxn>
            </a:cxnLst>
            <a:rect l="l" t="t" r="r" b="b"/>
            <a:pathLst>
              <a:path w="4203511" h="3111690">
                <a:moveTo>
                  <a:pt x="0" y="0"/>
                </a:moveTo>
                <a:cubicBezTo>
                  <a:pt x="216089" y="784746"/>
                  <a:pt x="432179" y="1569493"/>
                  <a:pt x="1132764" y="2088108"/>
                </a:cubicBezTo>
                <a:cubicBezTo>
                  <a:pt x="1833349" y="2606723"/>
                  <a:pt x="3018430" y="2859206"/>
                  <a:pt x="4203511" y="3111690"/>
                </a:cubicBezTo>
              </a:path>
            </a:pathLst>
          </a:custGeom>
          <a:noFill/>
          <a:ln w="762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800" dirty="0" smtClean="0">
              <a:solidFill>
                <a:srgbClr val="000000"/>
              </a:solidFill>
            </a:endParaRPr>
          </a:p>
        </p:txBody>
      </p:sp>
    </p:spTree>
    <p:extLst>
      <p:ext uri="{BB962C8B-B14F-4D97-AF65-F5344CB8AC3E}">
        <p14:creationId xmlns:p14="http://schemas.microsoft.com/office/powerpoint/2010/main" val="1968467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bwMode="auto">
          <a:xfrm flipV="1">
            <a:off x="2570343" y="2107050"/>
            <a:ext cx="0" cy="3581400"/>
          </a:xfrm>
          <a:prstGeom prst="straightConnector1">
            <a:avLst/>
          </a:prstGeom>
          <a:noFill/>
          <a:ln w="57150"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2570343" y="5688450"/>
            <a:ext cx="5029200" cy="0"/>
          </a:xfrm>
          <a:prstGeom prst="straightConnector1">
            <a:avLst/>
          </a:prstGeom>
          <a:noFill/>
          <a:ln w="57150" cap="flat" cmpd="sng" algn="ctr">
            <a:solidFill>
              <a:schemeClr val="tx1"/>
            </a:solidFill>
            <a:prstDash val="solid"/>
            <a:round/>
            <a:headEnd type="none" w="med" len="med"/>
            <a:tailEnd type="arrow"/>
          </a:ln>
          <a:effectLst/>
        </p:spPr>
      </p:cxnSp>
      <p:sp>
        <p:nvSpPr>
          <p:cNvPr id="8" name="TextBox 7"/>
          <p:cNvSpPr txBox="1"/>
          <p:nvPr/>
        </p:nvSpPr>
        <p:spPr>
          <a:xfrm>
            <a:off x="5857728" y="5779298"/>
            <a:ext cx="1161245" cy="523220"/>
          </a:xfrm>
          <a:prstGeom prst="rect">
            <a:avLst/>
          </a:prstGeom>
          <a:noFill/>
        </p:spPr>
        <p:txBody>
          <a:bodyPr wrap="none" rtlCol="0">
            <a:spAutoFit/>
          </a:bodyPr>
          <a:lstStyle/>
          <a:p>
            <a:pPr algn="ctr"/>
            <a:r>
              <a:rPr lang="en-US" sz="2800" dirty="0" smtClean="0">
                <a:solidFill>
                  <a:srgbClr val="000000"/>
                </a:solidFill>
                <a:ea typeface="ＭＳ Ｐゴシック" pitchFamily="-72" charset="-128"/>
              </a:rPr>
              <a:t>Sloppy</a:t>
            </a:r>
            <a:endParaRPr lang="en-US" sz="2800" dirty="0">
              <a:solidFill>
                <a:srgbClr val="000000"/>
              </a:solidFill>
              <a:ea typeface="ＭＳ Ｐゴシック" pitchFamily="-72" charset="-128"/>
            </a:endParaRPr>
          </a:p>
        </p:txBody>
      </p:sp>
      <p:sp>
        <p:nvSpPr>
          <p:cNvPr id="9" name="TextBox 8"/>
          <p:cNvSpPr txBox="1"/>
          <p:nvPr/>
        </p:nvSpPr>
        <p:spPr>
          <a:xfrm>
            <a:off x="1519926" y="2538785"/>
            <a:ext cx="829579" cy="523220"/>
          </a:xfrm>
          <a:prstGeom prst="rect">
            <a:avLst/>
          </a:prstGeom>
          <a:noFill/>
        </p:spPr>
        <p:txBody>
          <a:bodyPr wrap="square" rtlCol="0">
            <a:spAutoFit/>
          </a:bodyPr>
          <a:lstStyle/>
          <a:p>
            <a:r>
              <a:rPr lang="en-US" sz="2800" dirty="0" smtClean="0">
                <a:solidFill>
                  <a:srgbClr val="000000"/>
                </a:solidFill>
                <a:ea typeface="ＭＳ Ｐゴシック" pitchFamily="-72" charset="-128"/>
              </a:rPr>
              <a:t>Low</a:t>
            </a:r>
            <a:endParaRPr lang="en-US" sz="2800" dirty="0">
              <a:solidFill>
                <a:srgbClr val="000000"/>
              </a:solidFill>
              <a:ea typeface="ＭＳ Ｐゴシック" pitchFamily="-72" charset="-128"/>
            </a:endParaRPr>
          </a:p>
        </p:txBody>
      </p:sp>
      <p:sp>
        <p:nvSpPr>
          <p:cNvPr id="10" name="TextBox 9"/>
          <p:cNvSpPr txBox="1"/>
          <p:nvPr/>
        </p:nvSpPr>
        <p:spPr>
          <a:xfrm>
            <a:off x="2451949" y="5764650"/>
            <a:ext cx="1398340" cy="584776"/>
          </a:xfrm>
          <a:prstGeom prst="rect">
            <a:avLst/>
          </a:prstGeom>
          <a:noFill/>
        </p:spPr>
        <p:txBody>
          <a:bodyPr wrap="none" rtlCol="0">
            <a:spAutoFit/>
          </a:bodyPr>
          <a:lstStyle/>
          <a:p>
            <a:pPr algn="ctr"/>
            <a:r>
              <a:rPr lang="en-US" sz="3200" dirty="0" smtClean="0">
                <a:ea typeface="ＭＳ Ｐゴシック" pitchFamily="-72" charset="-128"/>
              </a:rPr>
              <a:t>Precise</a:t>
            </a:r>
          </a:p>
        </p:txBody>
      </p:sp>
      <p:sp>
        <p:nvSpPr>
          <p:cNvPr id="11" name="TextBox 10"/>
          <p:cNvSpPr txBox="1"/>
          <p:nvPr/>
        </p:nvSpPr>
        <p:spPr>
          <a:xfrm>
            <a:off x="1455157" y="5155806"/>
            <a:ext cx="959117" cy="584776"/>
          </a:xfrm>
          <a:prstGeom prst="rect">
            <a:avLst/>
          </a:prstGeom>
          <a:noFill/>
        </p:spPr>
        <p:txBody>
          <a:bodyPr wrap="none" rtlCol="0">
            <a:spAutoFit/>
          </a:bodyPr>
          <a:lstStyle/>
          <a:p>
            <a:r>
              <a:rPr lang="en-US" sz="3200" dirty="0" smtClean="0">
                <a:solidFill>
                  <a:srgbClr val="000000"/>
                </a:solidFill>
                <a:ea typeface="ＭＳ Ｐゴシック" pitchFamily="-72" charset="-128"/>
              </a:rPr>
              <a:t>High</a:t>
            </a:r>
            <a:endParaRPr lang="en-US" sz="3200" dirty="0">
              <a:solidFill>
                <a:srgbClr val="000000"/>
              </a:solidFill>
              <a:ea typeface="ＭＳ Ｐゴシック" pitchFamily="-72" charset="-128"/>
            </a:endParaRPr>
          </a:p>
        </p:txBody>
      </p:sp>
      <p:sp>
        <p:nvSpPr>
          <p:cNvPr id="12" name="Freeform 11"/>
          <p:cNvSpPr/>
          <p:nvPr/>
        </p:nvSpPr>
        <p:spPr bwMode="auto">
          <a:xfrm>
            <a:off x="2881276" y="2431350"/>
            <a:ext cx="4203511" cy="2947423"/>
          </a:xfrm>
          <a:custGeom>
            <a:avLst/>
            <a:gdLst>
              <a:gd name="connsiteX0" fmla="*/ 0 w 4203511"/>
              <a:gd name="connsiteY0" fmla="*/ 0 h 3111690"/>
              <a:gd name="connsiteX1" fmla="*/ 1132764 w 4203511"/>
              <a:gd name="connsiteY1" fmla="*/ 2088108 h 3111690"/>
              <a:gd name="connsiteX2" fmla="*/ 4203511 w 4203511"/>
              <a:gd name="connsiteY2" fmla="*/ 3111690 h 3111690"/>
            </a:gdLst>
            <a:ahLst/>
            <a:cxnLst>
              <a:cxn ang="0">
                <a:pos x="connsiteX0" y="connsiteY0"/>
              </a:cxn>
              <a:cxn ang="0">
                <a:pos x="connsiteX1" y="connsiteY1"/>
              </a:cxn>
              <a:cxn ang="0">
                <a:pos x="connsiteX2" y="connsiteY2"/>
              </a:cxn>
            </a:cxnLst>
            <a:rect l="l" t="t" r="r" b="b"/>
            <a:pathLst>
              <a:path w="4203511" h="3111690">
                <a:moveTo>
                  <a:pt x="0" y="0"/>
                </a:moveTo>
                <a:cubicBezTo>
                  <a:pt x="216089" y="784746"/>
                  <a:pt x="432179" y="1569493"/>
                  <a:pt x="1132764" y="2088108"/>
                </a:cubicBezTo>
                <a:cubicBezTo>
                  <a:pt x="1833349" y="2606723"/>
                  <a:pt x="3018430" y="2859206"/>
                  <a:pt x="4203511" y="3111690"/>
                </a:cubicBezTo>
              </a:path>
            </a:pathLst>
          </a:custGeom>
          <a:noFill/>
          <a:ln w="762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800" dirty="0" smtClean="0">
              <a:solidFill>
                <a:srgbClr val="000000"/>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1397932414"/>
              </p:ext>
            </p:extLst>
          </p:nvPr>
        </p:nvGraphicFramePr>
        <p:xfrm>
          <a:off x="4293282" y="3676075"/>
          <a:ext cx="114300" cy="165100"/>
        </p:xfrm>
        <a:graphic>
          <a:graphicData uri="http://schemas.openxmlformats.org/presentationml/2006/ole">
            <mc:AlternateContent xmlns:mc="http://schemas.openxmlformats.org/markup-compatibility/2006">
              <mc:Choice xmlns:v="urn:schemas-microsoft-com:vml" Requires="v">
                <p:oleObj spid="_x0000_s9040" name="Equation" r:id="rId3" imgW="114300" imgH="165100" progId="Equation.3">
                  <p:embed/>
                </p:oleObj>
              </mc:Choice>
              <mc:Fallback>
                <p:oleObj name="Equation" r:id="rId3" imgW="114300" imgH="165100" progId="Equation.3">
                  <p:embed/>
                  <p:pic>
                    <p:nvPicPr>
                      <p:cNvPr id="0" name=""/>
                      <p:cNvPicPr/>
                      <p:nvPr/>
                    </p:nvPicPr>
                    <p:blipFill>
                      <a:blip r:embed="rId4"/>
                      <a:stretch>
                        <a:fillRect/>
                      </a:stretch>
                    </p:blipFill>
                    <p:spPr>
                      <a:xfrm>
                        <a:off x="4293282" y="3676075"/>
                        <a:ext cx="114300" cy="165100"/>
                      </a:xfrm>
                      <a:prstGeom prst="rect">
                        <a:avLst/>
                      </a:prstGeom>
                    </p:spPr>
                  </p:pic>
                </p:oleObj>
              </mc:Fallback>
            </mc:AlternateContent>
          </a:graphicData>
        </a:graphic>
      </p:graphicFrame>
      <p:graphicFrame>
        <p:nvGraphicFramePr>
          <p:cNvPr id="20" name="Object 33"/>
          <p:cNvGraphicFramePr>
            <a:graphicFrameLocks noChangeAspect="1"/>
          </p:cNvGraphicFramePr>
          <p:nvPr>
            <p:extLst>
              <p:ext uri="{D42A27DB-BD31-4B8C-83A1-F6EECF244321}">
                <p14:modId xmlns:p14="http://schemas.microsoft.com/office/powerpoint/2010/main" val="2755739414"/>
              </p:ext>
            </p:extLst>
          </p:nvPr>
        </p:nvGraphicFramePr>
        <p:xfrm>
          <a:off x="6753225" y="3676650"/>
          <a:ext cx="1773238" cy="609600"/>
        </p:xfrm>
        <a:graphic>
          <a:graphicData uri="http://schemas.openxmlformats.org/presentationml/2006/ole">
            <mc:AlternateContent xmlns:mc="http://schemas.openxmlformats.org/markup-compatibility/2006">
              <mc:Choice xmlns:v="urn:schemas-microsoft-com:vml" Requires="v">
                <p:oleObj spid="_x0000_s9041" name="Equation" r:id="rId5" imgW="1066800" imgH="406400" progId="Equation.3">
                  <p:embed/>
                </p:oleObj>
              </mc:Choice>
              <mc:Fallback>
                <p:oleObj name="Equation" r:id="rId5" imgW="1066800" imgH="406400" progId="Equation.3">
                  <p:embed/>
                  <p:pic>
                    <p:nvPicPr>
                      <p:cNvPr id="0" name=""/>
                      <p:cNvPicPr>
                        <a:picLocks noChangeAspect="1" noChangeArrowheads="1"/>
                      </p:cNvPicPr>
                      <p:nvPr/>
                    </p:nvPicPr>
                    <p:blipFill>
                      <a:blip r:embed="rId6"/>
                      <a:srcRect/>
                      <a:stretch>
                        <a:fillRect/>
                      </a:stretch>
                    </p:blipFill>
                    <p:spPr bwMode="auto">
                      <a:xfrm>
                        <a:off x="6753225" y="3676650"/>
                        <a:ext cx="1773238" cy="609600"/>
                      </a:xfrm>
                      <a:prstGeom prst="rect">
                        <a:avLst/>
                      </a:prstGeom>
                      <a:solidFill>
                        <a:srgbClr val="FFFF00"/>
                      </a:solidFill>
                      <a:ln>
                        <a:noFill/>
                      </a:ln>
                      <a:effectLst/>
                      <a:extLst/>
                    </p:spPr>
                  </p:pic>
                </p:oleObj>
              </mc:Fallback>
            </mc:AlternateContent>
          </a:graphicData>
        </a:graphic>
      </p:graphicFrame>
      <p:cxnSp>
        <p:nvCxnSpPr>
          <p:cNvPr id="16" name="Straight Arrow Connector 15"/>
          <p:cNvCxnSpPr/>
          <p:nvPr/>
        </p:nvCxnSpPr>
        <p:spPr>
          <a:xfrm flipH="1">
            <a:off x="4875445" y="4010904"/>
            <a:ext cx="1792413" cy="652723"/>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20414490">
            <a:off x="5025202" y="3936714"/>
            <a:ext cx="1388087" cy="307777"/>
          </a:xfrm>
          <a:prstGeom prst="rect">
            <a:avLst/>
          </a:prstGeom>
          <a:noFill/>
        </p:spPr>
        <p:txBody>
          <a:bodyPr wrap="square" rtlCol="0">
            <a:spAutoFit/>
          </a:bodyPr>
          <a:lstStyle/>
          <a:p>
            <a:r>
              <a:rPr lang="en-US" sz="1400" dirty="0" smtClean="0">
                <a:solidFill>
                  <a:srgbClr val="0000FF"/>
                </a:solidFill>
              </a:rPr>
              <a:t>Feasible Frontier</a:t>
            </a:r>
            <a:endParaRPr lang="en-US" sz="1400" dirty="0">
              <a:solidFill>
                <a:srgbClr val="0000FF"/>
              </a:solidFill>
            </a:endParaRPr>
          </a:p>
        </p:txBody>
      </p:sp>
      <p:cxnSp>
        <p:nvCxnSpPr>
          <p:cNvPr id="27" name="Straight Connector 26"/>
          <p:cNvCxnSpPr/>
          <p:nvPr/>
        </p:nvCxnSpPr>
        <p:spPr bwMode="auto">
          <a:xfrm>
            <a:off x="2648616" y="3905062"/>
            <a:ext cx="3123036" cy="1783388"/>
          </a:xfrm>
          <a:prstGeom prst="line">
            <a:avLst/>
          </a:prstGeom>
          <a:noFill/>
          <a:ln w="57150" cap="flat" cmpd="sng" algn="ctr">
            <a:solidFill>
              <a:srgbClr val="FF3300"/>
            </a:solidFill>
            <a:prstDash val="dash"/>
            <a:round/>
            <a:headEnd type="none" w="med" len="med"/>
            <a:tailEnd type="none" w="med" len="med"/>
          </a:ln>
          <a:effectLst/>
        </p:spPr>
      </p:cxnSp>
      <p:sp>
        <p:nvSpPr>
          <p:cNvPr id="28" name="TextBox 27"/>
          <p:cNvSpPr txBox="1"/>
          <p:nvPr/>
        </p:nvSpPr>
        <p:spPr>
          <a:xfrm rot="1800000">
            <a:off x="3008410" y="4643619"/>
            <a:ext cx="1410587" cy="400110"/>
          </a:xfrm>
          <a:prstGeom prst="rect">
            <a:avLst/>
          </a:prstGeom>
          <a:noFill/>
        </p:spPr>
        <p:txBody>
          <a:bodyPr wrap="none" rtlCol="0">
            <a:spAutoFit/>
          </a:bodyPr>
          <a:lstStyle/>
          <a:p>
            <a:r>
              <a:rPr lang="en-US" sz="2000" dirty="0" smtClean="0">
                <a:solidFill>
                  <a:srgbClr val="FF0000"/>
                </a:solidFill>
                <a:latin typeface="Arial" panose="020B0604020202020204" pitchFamily="34" charset="0"/>
                <a:cs typeface="Arial" panose="020B0604020202020204" pitchFamily="34" charset="0"/>
              </a:rPr>
              <a:t>Impossible</a:t>
            </a:r>
            <a:endParaRPr lang="en-US" sz="2000" dirty="0">
              <a:solidFill>
                <a:srgbClr val="FF0000"/>
              </a:solidFill>
              <a:latin typeface="Arial" panose="020B0604020202020204" pitchFamily="34" charset="0"/>
              <a:cs typeface="Arial" panose="020B0604020202020204" pitchFamily="34" charset="0"/>
            </a:endParaRPr>
          </a:p>
        </p:txBody>
      </p:sp>
      <p:sp>
        <p:nvSpPr>
          <p:cNvPr id="31" name="TextBox 30"/>
          <p:cNvSpPr txBox="1"/>
          <p:nvPr/>
        </p:nvSpPr>
        <p:spPr>
          <a:xfrm>
            <a:off x="797674" y="3676075"/>
            <a:ext cx="969737" cy="584776"/>
          </a:xfrm>
          <a:prstGeom prst="rect">
            <a:avLst/>
          </a:prstGeom>
          <a:noFill/>
        </p:spPr>
        <p:txBody>
          <a:bodyPr wrap="none" rtlCol="0">
            <a:spAutoFit/>
          </a:bodyPr>
          <a:lstStyle/>
          <a:p>
            <a:r>
              <a:rPr lang="en-US" sz="3200" b="1" dirty="0" smtClean="0"/>
              <a:t>Gain</a:t>
            </a:r>
            <a:endParaRPr lang="en-US" sz="3200" b="1" dirty="0"/>
          </a:p>
        </p:txBody>
      </p:sp>
      <p:sp>
        <p:nvSpPr>
          <p:cNvPr id="32" name="TextBox 31"/>
          <p:cNvSpPr txBox="1"/>
          <p:nvPr/>
        </p:nvSpPr>
        <p:spPr>
          <a:xfrm>
            <a:off x="3971449" y="6201689"/>
            <a:ext cx="1733367" cy="584776"/>
          </a:xfrm>
          <a:prstGeom prst="rect">
            <a:avLst/>
          </a:prstGeom>
          <a:noFill/>
        </p:spPr>
        <p:txBody>
          <a:bodyPr wrap="none" rtlCol="0">
            <a:spAutoFit/>
          </a:bodyPr>
          <a:lstStyle/>
          <a:p>
            <a:r>
              <a:rPr lang="en-US" sz="3200" b="1" dirty="0" smtClean="0"/>
              <a:t>Precision</a:t>
            </a:r>
            <a:endParaRPr lang="en-US" sz="2800" b="1" dirty="0"/>
          </a:p>
        </p:txBody>
      </p:sp>
      <p:sp>
        <p:nvSpPr>
          <p:cNvPr id="37" name="TextBox 36"/>
          <p:cNvSpPr txBox="1"/>
          <p:nvPr/>
        </p:nvSpPr>
        <p:spPr>
          <a:xfrm>
            <a:off x="153744" y="11398"/>
            <a:ext cx="8836513" cy="954107"/>
          </a:xfrm>
          <a:prstGeom prst="rect">
            <a:avLst/>
          </a:prstGeom>
          <a:noFill/>
        </p:spPr>
        <p:txBody>
          <a:bodyPr wrap="square" rtlCol="0">
            <a:spAutoFit/>
          </a:bodyPr>
          <a:lstStyle/>
          <a:p>
            <a:pPr algn="ctr"/>
            <a:r>
              <a:rPr lang="en-US" sz="3600" dirty="0" smtClean="0"/>
              <a:t>Another Example: Feedback Control Theory</a:t>
            </a:r>
          </a:p>
          <a:p>
            <a:pPr algn="ctr"/>
            <a:r>
              <a:rPr lang="en-US" sz="2000" dirty="0" smtClean="0"/>
              <a:t>(Gain/Sensitivity Tradeoff In Feedback Control)</a:t>
            </a:r>
            <a:endParaRPr lang="en-US" sz="2000" dirty="0"/>
          </a:p>
        </p:txBody>
      </p:sp>
      <p:sp>
        <p:nvSpPr>
          <p:cNvPr id="24" name="Explosion 2 23"/>
          <p:cNvSpPr/>
          <p:nvPr/>
        </p:nvSpPr>
        <p:spPr bwMode="auto">
          <a:xfrm>
            <a:off x="2589483" y="5005569"/>
            <a:ext cx="1190327" cy="640059"/>
          </a:xfrm>
          <a:prstGeom prst="irregularSeal2">
            <a:avLst/>
          </a:prstGeom>
          <a:gradFill flip="none" rotWithShape="1">
            <a:gsLst>
              <a:gs pos="0">
                <a:srgbClr val="FF3399"/>
              </a:gs>
              <a:gs pos="25000">
                <a:srgbClr val="FF6633"/>
              </a:gs>
              <a:gs pos="50000">
                <a:srgbClr val="FFFF00"/>
              </a:gs>
              <a:gs pos="75000">
                <a:srgbClr val="01A78F"/>
              </a:gs>
              <a:gs pos="100000">
                <a:srgbClr val="3366FF"/>
              </a:gs>
            </a:gsLst>
            <a:lin ang="5400000" scaled="0"/>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lang="en-US" dirty="0" smtClean="0">
                <a:solidFill>
                  <a:srgbClr val="000000"/>
                </a:solidFill>
                <a:latin typeface="Arial Black" pitchFamily="34" charset="0"/>
              </a:rPr>
              <a:t>ideal</a:t>
            </a:r>
          </a:p>
        </p:txBody>
      </p:sp>
      <p:sp>
        <p:nvSpPr>
          <p:cNvPr id="2" name="TextBox 1"/>
          <p:cNvSpPr txBox="1"/>
          <p:nvPr/>
        </p:nvSpPr>
        <p:spPr>
          <a:xfrm rot="20272756">
            <a:off x="5487206" y="4289479"/>
            <a:ext cx="864339" cy="338554"/>
          </a:xfrm>
          <a:prstGeom prst="rect">
            <a:avLst/>
          </a:prstGeom>
          <a:noFill/>
        </p:spPr>
        <p:txBody>
          <a:bodyPr wrap="none" rtlCol="0">
            <a:spAutoFit/>
          </a:bodyPr>
          <a:lstStyle/>
          <a:p>
            <a:r>
              <a:rPr lang="en-US" sz="1600" dirty="0" smtClean="0">
                <a:solidFill>
                  <a:srgbClr val="0000FF"/>
                </a:solidFill>
              </a:rPr>
              <a:t>tradeoff</a:t>
            </a:r>
            <a:endParaRPr lang="en-US" dirty="0">
              <a:solidFill>
                <a:srgbClr val="0000FF"/>
              </a:solidFill>
            </a:endParaRPr>
          </a:p>
        </p:txBody>
      </p:sp>
      <p:grpSp>
        <p:nvGrpSpPr>
          <p:cNvPr id="15" name="Group 14"/>
          <p:cNvGrpSpPr/>
          <p:nvPr/>
        </p:nvGrpSpPr>
        <p:grpSpPr>
          <a:xfrm>
            <a:off x="1401707" y="1065826"/>
            <a:ext cx="6543476" cy="3404231"/>
            <a:chOff x="1401707" y="1065826"/>
            <a:chExt cx="6543476" cy="3404231"/>
          </a:xfrm>
        </p:grpSpPr>
        <p:grpSp>
          <p:nvGrpSpPr>
            <p:cNvPr id="3" name="Group 2"/>
            <p:cNvGrpSpPr/>
            <p:nvPr/>
          </p:nvGrpSpPr>
          <p:grpSpPr>
            <a:xfrm>
              <a:off x="1401707" y="1065826"/>
              <a:ext cx="6543476" cy="947228"/>
              <a:chOff x="1282543" y="1189282"/>
              <a:chExt cx="6543476" cy="947228"/>
            </a:xfrm>
          </p:grpSpPr>
          <p:pic>
            <p:nvPicPr>
              <p:cNvPr id="30" name="Picture 29" descr="bode_sensitivity_intergral_genera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2543" y="1189282"/>
                <a:ext cx="6320341" cy="660400"/>
              </a:xfrm>
              <a:prstGeom prst="rect">
                <a:avLst/>
              </a:prstGeom>
            </p:spPr>
          </p:pic>
          <p:sp>
            <p:nvSpPr>
              <p:cNvPr id="36" name="TextBox 35"/>
              <p:cNvSpPr txBox="1"/>
              <p:nvPr/>
            </p:nvSpPr>
            <p:spPr>
              <a:xfrm>
                <a:off x="5280380" y="1767178"/>
                <a:ext cx="2545639" cy="369332"/>
              </a:xfrm>
              <a:prstGeom prst="rect">
                <a:avLst/>
              </a:prstGeom>
              <a:noFill/>
            </p:spPr>
            <p:txBody>
              <a:bodyPr wrap="none" rtlCol="0">
                <a:spAutoFit/>
              </a:bodyPr>
              <a:lstStyle/>
              <a:p>
                <a:r>
                  <a:rPr lang="en-US" i="1" dirty="0" smtClean="0"/>
                  <a:t> Bode Sensitivity Integral</a:t>
                </a:r>
                <a:endParaRPr lang="en-US" i="1" dirty="0"/>
              </a:p>
            </p:txBody>
          </p:sp>
        </p:grpSp>
        <p:sp>
          <p:nvSpPr>
            <p:cNvPr id="41" name="TextBox 40"/>
            <p:cNvSpPr txBox="1"/>
            <p:nvPr/>
          </p:nvSpPr>
          <p:spPr>
            <a:xfrm>
              <a:off x="4311610" y="2780680"/>
              <a:ext cx="1726930" cy="400110"/>
            </a:xfrm>
            <a:prstGeom prst="rect">
              <a:avLst/>
            </a:prstGeom>
            <a:noFill/>
          </p:spPr>
          <p:txBody>
            <a:bodyPr wrap="none" rtlCol="0">
              <a:spAutoFit/>
            </a:bodyPr>
            <a:lstStyle/>
            <a:p>
              <a:r>
                <a:rPr lang="en-US" sz="2000" dirty="0" smtClean="0">
                  <a:solidFill>
                    <a:srgbClr val="FF0000"/>
                  </a:solidFill>
                </a:rPr>
                <a:t>Tradeoff ≈ Law</a:t>
              </a:r>
              <a:endParaRPr lang="en-US" sz="2000" dirty="0">
                <a:solidFill>
                  <a:srgbClr val="FF0000"/>
                </a:solidFill>
              </a:endParaRPr>
            </a:p>
          </p:txBody>
        </p:sp>
        <p:cxnSp>
          <p:nvCxnSpPr>
            <p:cNvPr id="14" name="Straight Arrow Connector 13"/>
            <p:cNvCxnSpPr/>
            <p:nvPr/>
          </p:nvCxnSpPr>
          <p:spPr>
            <a:xfrm flipH="1">
              <a:off x="3779810" y="1828499"/>
              <a:ext cx="892136" cy="26415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94603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21" grpId="0"/>
      <p:bldP spid="28" grpId="0"/>
      <p:bldP spid="31" grpId="0"/>
      <p:bldP spid="32" grpId="0"/>
      <p:bldP spid="24"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656" y="161749"/>
            <a:ext cx="8229600" cy="713140"/>
          </a:xfrm>
        </p:spPr>
        <p:txBody>
          <a:bodyPr>
            <a:noAutofit/>
          </a:bodyPr>
          <a:lstStyle/>
          <a:p>
            <a:r>
              <a:rPr lang="en-US" sz="5400" dirty="0" smtClean="0"/>
              <a:t>Danger Will Robinson!!!</a:t>
            </a:r>
            <a:endParaRPr lang="en-US" sz="5400" dirty="0"/>
          </a:p>
        </p:txBody>
      </p:sp>
      <p:pic>
        <p:nvPicPr>
          <p:cNvPr id="4" name="Picture 3" descr="Danger-Will-Robins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646" y="1340556"/>
            <a:ext cx="3649621" cy="4098748"/>
          </a:xfrm>
          <a:prstGeom prst="rect">
            <a:avLst/>
          </a:prstGeom>
        </p:spPr>
      </p:pic>
      <p:sp>
        <p:nvSpPr>
          <p:cNvPr id="6" name="TextBox 5"/>
          <p:cNvSpPr txBox="1"/>
          <p:nvPr/>
        </p:nvSpPr>
        <p:spPr>
          <a:xfrm>
            <a:off x="1040689" y="5724727"/>
            <a:ext cx="6873534" cy="954107"/>
          </a:xfrm>
          <a:prstGeom prst="rect">
            <a:avLst/>
          </a:prstGeom>
          <a:noFill/>
        </p:spPr>
        <p:txBody>
          <a:bodyPr wrap="none" rtlCol="0">
            <a:spAutoFit/>
          </a:bodyPr>
          <a:lstStyle/>
          <a:p>
            <a:r>
              <a:rPr lang="en-US" sz="2800" b="1" i="1" dirty="0" smtClean="0"/>
              <a:t>This talk might be controversial/provocative</a:t>
            </a:r>
          </a:p>
          <a:p>
            <a:r>
              <a:rPr lang="en-US" sz="2800" b="1" i="1" dirty="0" smtClean="0"/>
              <a:t>             (and perhaps a bit “scienc</a:t>
            </a:r>
            <a:r>
              <a:rPr lang="en-US" sz="2800" b="1" i="1" dirty="0"/>
              <a:t>e</a:t>
            </a:r>
            <a:r>
              <a:rPr lang="en-US" sz="2800" b="1" i="1" dirty="0" smtClean="0"/>
              <a:t>y”)</a:t>
            </a:r>
          </a:p>
        </p:txBody>
      </p:sp>
      <p:sp>
        <p:nvSpPr>
          <p:cNvPr id="5" name="TextBox 4"/>
          <p:cNvSpPr txBox="1"/>
          <p:nvPr/>
        </p:nvSpPr>
        <p:spPr>
          <a:xfrm rot="19159179">
            <a:off x="622819" y="3149185"/>
            <a:ext cx="8144828" cy="1200329"/>
          </a:xfrm>
          <a:prstGeom prst="rect">
            <a:avLst/>
          </a:prstGeom>
          <a:noFill/>
        </p:spPr>
        <p:txBody>
          <a:bodyPr wrap="none" rtlCol="0">
            <a:spAutoFit/>
          </a:bodyPr>
          <a:lstStyle/>
          <a:p>
            <a:r>
              <a:rPr lang="en-US" sz="7200" b="1" i="1" dirty="0" smtClean="0">
                <a:solidFill>
                  <a:srgbClr val="FF0000"/>
                </a:solidFill>
              </a:rPr>
              <a:t>Standard Disclaimer</a:t>
            </a:r>
            <a:endParaRPr lang="en-US" sz="7200" b="1" i="1" dirty="0">
              <a:solidFill>
                <a:srgbClr val="FF0000"/>
              </a:solidFill>
            </a:endParaRPr>
          </a:p>
        </p:txBody>
      </p:sp>
      <p:sp>
        <p:nvSpPr>
          <p:cNvPr id="7" name="Slide Number Placeholder 6"/>
          <p:cNvSpPr>
            <a:spLocks noGrp="1"/>
          </p:cNvSpPr>
          <p:nvPr>
            <p:ph type="sldNum" sz="quarter" idx="12"/>
          </p:nvPr>
        </p:nvSpPr>
        <p:spPr/>
        <p:txBody>
          <a:bodyPr/>
          <a:lstStyle/>
          <a:p>
            <a:fld id="{F5E841A3-24C9-A04D-AB1F-85845E7F4DA2}" type="slidenum">
              <a:rPr lang="en-US" smtClean="0"/>
              <a:t>3</a:t>
            </a:fld>
            <a:endParaRPr lang="en-US" dirty="0"/>
          </a:p>
        </p:txBody>
      </p:sp>
    </p:spTree>
    <p:extLst>
      <p:ext uri="{BB962C8B-B14F-4D97-AF65-F5344CB8AC3E}">
        <p14:creationId xmlns:p14="http://schemas.microsoft.com/office/powerpoint/2010/main" val="25409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97252" y="1672102"/>
            <a:ext cx="6149497" cy="4977000"/>
            <a:chOff x="304800" y="1746808"/>
            <a:chExt cx="6149497" cy="4977000"/>
          </a:xfrm>
        </p:grpSpPr>
        <p:cxnSp>
          <p:nvCxnSpPr>
            <p:cNvPr id="3" name="Straight Arrow Connector 2"/>
            <p:cNvCxnSpPr/>
            <p:nvPr/>
          </p:nvCxnSpPr>
          <p:spPr bwMode="auto">
            <a:xfrm>
              <a:off x="1667951" y="5937808"/>
              <a:ext cx="4786346" cy="1588"/>
            </a:xfrm>
            <a:prstGeom prst="straightConnector1">
              <a:avLst/>
            </a:prstGeom>
            <a:noFill/>
            <a:ln w="28575" cap="flat" cmpd="sng" algn="ctr">
              <a:solidFill>
                <a:schemeClr val="tx1"/>
              </a:solidFill>
              <a:prstDash val="solid"/>
              <a:round/>
              <a:headEnd type="none" w="med" len="med"/>
              <a:tailEnd type="arrow"/>
            </a:ln>
            <a:effectLst/>
          </p:spPr>
        </p:cxnSp>
        <p:cxnSp>
          <p:nvCxnSpPr>
            <p:cNvPr id="5" name="Straight Arrow Connector 4"/>
            <p:cNvCxnSpPr/>
            <p:nvPr/>
          </p:nvCxnSpPr>
          <p:spPr bwMode="auto">
            <a:xfrm rot="5400000" flipH="1" flipV="1">
              <a:off x="-403751" y="3817716"/>
              <a:ext cx="4143404" cy="1588"/>
            </a:xfrm>
            <a:prstGeom prst="straightConnector1">
              <a:avLst/>
            </a:prstGeom>
            <a:noFill/>
            <a:ln w="28575" cap="flat" cmpd="sng" algn="ctr">
              <a:solidFill>
                <a:schemeClr val="tx1"/>
              </a:solidFill>
              <a:prstDash val="solid"/>
              <a:round/>
              <a:headEnd type="none" w="med" len="med"/>
              <a:tailEnd type="arrow"/>
            </a:ln>
            <a:effectLst/>
          </p:spPr>
        </p:cxnSp>
        <p:sp>
          <p:nvSpPr>
            <p:cNvPr id="15" name="TextBox 14"/>
            <p:cNvSpPr txBox="1"/>
            <p:nvPr/>
          </p:nvSpPr>
          <p:spPr>
            <a:xfrm>
              <a:off x="4829627" y="6200588"/>
              <a:ext cx="1503938" cy="523220"/>
            </a:xfrm>
            <a:prstGeom prst="rect">
              <a:avLst/>
            </a:prstGeom>
            <a:noFill/>
          </p:spPr>
          <p:txBody>
            <a:bodyPr wrap="none" rtlCol="0">
              <a:spAutoFit/>
            </a:bodyPr>
            <a:lstStyle/>
            <a:p>
              <a:r>
                <a:rPr lang="en-US" sz="2800" dirty="0" smtClean="0">
                  <a:solidFill>
                    <a:srgbClr val="000000"/>
                  </a:solidFill>
                  <a:latin typeface="Arial" pitchFamily="-72" charset="0"/>
                  <a:ea typeface="ＭＳ Ｐゴシック" pitchFamily="-72" charset="-128"/>
                </a:rPr>
                <a:t>wasteful</a:t>
              </a:r>
              <a:endParaRPr lang="en-US" sz="2800" dirty="0">
                <a:solidFill>
                  <a:srgbClr val="000000"/>
                </a:solidFill>
                <a:latin typeface="Arial" pitchFamily="-72" charset="0"/>
                <a:ea typeface="ＭＳ Ｐゴシック" pitchFamily="-72" charset="-128"/>
              </a:endParaRPr>
            </a:p>
          </p:txBody>
        </p:sp>
        <p:sp>
          <p:nvSpPr>
            <p:cNvPr id="16" name="TextBox 15"/>
            <p:cNvSpPr txBox="1"/>
            <p:nvPr/>
          </p:nvSpPr>
          <p:spPr>
            <a:xfrm>
              <a:off x="304800" y="2057400"/>
              <a:ext cx="1165704" cy="523220"/>
            </a:xfrm>
            <a:prstGeom prst="rect">
              <a:avLst/>
            </a:prstGeom>
            <a:noFill/>
          </p:spPr>
          <p:txBody>
            <a:bodyPr wrap="none" rtlCol="0">
              <a:spAutoFit/>
            </a:bodyPr>
            <a:lstStyle/>
            <a:p>
              <a:r>
                <a:rPr lang="en-US" sz="2800" dirty="0" smtClean="0">
                  <a:solidFill>
                    <a:srgbClr val="000000"/>
                  </a:solidFill>
                  <a:latin typeface="Arial" pitchFamily="-72" charset="0"/>
                  <a:ea typeface="ＭＳ Ｐゴシック" pitchFamily="-72" charset="-128"/>
                </a:rPr>
                <a:t>fragile</a:t>
              </a:r>
              <a:endParaRPr lang="en-US" sz="2800" dirty="0">
                <a:solidFill>
                  <a:srgbClr val="000000"/>
                </a:solidFill>
                <a:latin typeface="Arial" pitchFamily="-72" charset="0"/>
                <a:ea typeface="ＭＳ Ｐゴシック" pitchFamily="-72" charset="-128"/>
              </a:endParaRPr>
            </a:p>
          </p:txBody>
        </p:sp>
        <p:sp>
          <p:nvSpPr>
            <p:cNvPr id="20" name="Freeform 19"/>
            <p:cNvSpPr/>
            <p:nvPr/>
          </p:nvSpPr>
          <p:spPr bwMode="auto">
            <a:xfrm>
              <a:off x="1905000" y="2209800"/>
              <a:ext cx="4343400" cy="3447753"/>
            </a:xfrm>
            <a:custGeom>
              <a:avLst/>
              <a:gdLst>
                <a:gd name="connsiteX0" fmla="*/ 0 w 3465689"/>
                <a:gd name="connsiteY0" fmla="*/ 0 h 2957689"/>
                <a:gd name="connsiteX1" fmla="*/ 1501422 w 3465689"/>
                <a:gd name="connsiteY1" fmla="*/ 1907822 h 2957689"/>
                <a:gd name="connsiteX2" fmla="*/ 3465689 w 3465689"/>
                <a:gd name="connsiteY2" fmla="*/ 2957689 h 2957689"/>
                <a:gd name="connsiteX0" fmla="*/ 0 w 4055594"/>
                <a:gd name="connsiteY0" fmla="*/ 0 h 3023415"/>
                <a:gd name="connsiteX1" fmla="*/ 2091327 w 4055594"/>
                <a:gd name="connsiteY1" fmla="*/ 1973548 h 3023415"/>
                <a:gd name="connsiteX2" fmla="*/ 4055594 w 4055594"/>
                <a:gd name="connsiteY2" fmla="*/ 3023415 h 3023415"/>
                <a:gd name="connsiteX0" fmla="*/ 0 w 4276809"/>
                <a:gd name="connsiteY0" fmla="*/ 0 h 2957689"/>
                <a:gd name="connsiteX1" fmla="*/ 2091327 w 4276809"/>
                <a:gd name="connsiteY1" fmla="*/ 1973548 h 2957689"/>
                <a:gd name="connsiteX2" fmla="*/ 4276809 w 4276809"/>
                <a:gd name="connsiteY2" fmla="*/ 2957689 h 2957689"/>
                <a:gd name="connsiteX0" fmla="*/ 0 w 4276809"/>
                <a:gd name="connsiteY0" fmla="*/ 0 h 2957689"/>
                <a:gd name="connsiteX1" fmla="*/ 1548499 w 4276809"/>
                <a:gd name="connsiteY1" fmla="*/ 2103246 h 2957689"/>
                <a:gd name="connsiteX2" fmla="*/ 4276809 w 4276809"/>
                <a:gd name="connsiteY2" fmla="*/ 2957689 h 2957689"/>
                <a:gd name="connsiteX0" fmla="*/ 0 w 4055595"/>
                <a:gd name="connsiteY0" fmla="*/ 0 h 3220595"/>
                <a:gd name="connsiteX1" fmla="*/ 1327285 w 4055595"/>
                <a:gd name="connsiteY1" fmla="*/ 2366152 h 3220595"/>
                <a:gd name="connsiteX2" fmla="*/ 4055595 w 4055595"/>
                <a:gd name="connsiteY2" fmla="*/ 3220595 h 3220595"/>
                <a:gd name="connsiteX0" fmla="*/ 0 w 4203069"/>
                <a:gd name="connsiteY0" fmla="*/ 0 h 2957689"/>
                <a:gd name="connsiteX1" fmla="*/ 1327285 w 4203069"/>
                <a:gd name="connsiteY1" fmla="*/ 2366152 h 2957689"/>
                <a:gd name="connsiteX2" fmla="*/ 4203069 w 4203069"/>
                <a:gd name="connsiteY2" fmla="*/ 2957689 h 2957689"/>
                <a:gd name="connsiteX0" fmla="*/ 0 w 4203069"/>
                <a:gd name="connsiteY0" fmla="*/ 0 h 2973864"/>
                <a:gd name="connsiteX1" fmla="*/ 1327285 w 4203069"/>
                <a:gd name="connsiteY1" fmla="*/ 2366152 h 2973864"/>
                <a:gd name="connsiteX2" fmla="*/ 4203069 w 4203069"/>
                <a:gd name="connsiteY2" fmla="*/ 2957689 h 2973864"/>
                <a:gd name="connsiteX0" fmla="*/ 0 w 4203069"/>
                <a:gd name="connsiteY0" fmla="*/ 0 h 2973864"/>
                <a:gd name="connsiteX1" fmla="*/ 1327285 w 4203069"/>
                <a:gd name="connsiteY1" fmla="*/ 2366152 h 2973864"/>
                <a:gd name="connsiteX2" fmla="*/ 4203069 w 4203069"/>
                <a:gd name="connsiteY2" fmla="*/ 2957689 h 2973864"/>
              </a:gdLst>
              <a:ahLst/>
              <a:cxnLst>
                <a:cxn ang="0">
                  <a:pos x="connsiteX0" y="connsiteY0"/>
                </a:cxn>
                <a:cxn ang="0">
                  <a:pos x="connsiteX1" y="connsiteY1"/>
                </a:cxn>
                <a:cxn ang="0">
                  <a:pos x="connsiteX2" y="connsiteY2"/>
                </a:cxn>
              </a:cxnLst>
              <a:rect l="l" t="t" r="r" b="b"/>
              <a:pathLst>
                <a:path w="4203069" h="2973864">
                  <a:moveTo>
                    <a:pt x="0" y="0"/>
                  </a:moveTo>
                  <a:cubicBezTo>
                    <a:pt x="205091" y="891017"/>
                    <a:pt x="626774" y="1873204"/>
                    <a:pt x="1327285" y="2366152"/>
                  </a:cubicBezTo>
                  <a:cubicBezTo>
                    <a:pt x="2027796" y="2859100"/>
                    <a:pt x="3359724" y="2973864"/>
                    <a:pt x="4203069" y="2957689"/>
                  </a:cubicBezTo>
                </a:path>
              </a:pathLst>
            </a:custGeom>
            <a:noFill/>
            <a:ln w="57150" cap="flat" cmpd="sng" algn="ctr">
              <a:solidFill>
                <a:schemeClr val="tx1"/>
              </a:solidFill>
              <a:prstDash val="dash"/>
              <a:round/>
              <a:headEnd type="none" w="med" len="med"/>
              <a:tailEnd type="none" w="med" len="med"/>
            </a:ln>
            <a:effectLst/>
          </p:spPr>
          <p:txBody>
            <a:bodyPr rtlCol="0" anchor="ctr"/>
            <a:lstStyle/>
            <a:p>
              <a:pPr algn="ctr"/>
              <a:endParaRPr lang="en-US" dirty="0">
                <a:solidFill>
                  <a:srgbClr val="000000"/>
                </a:solidFill>
                <a:latin typeface="Arial" pitchFamily="-72" charset="0"/>
                <a:ea typeface="ＭＳ Ｐゴシック" pitchFamily="-72" charset="-128"/>
              </a:endParaRPr>
            </a:p>
          </p:txBody>
        </p:sp>
        <p:sp>
          <p:nvSpPr>
            <p:cNvPr id="22" name="TextBox 21"/>
            <p:cNvSpPr txBox="1"/>
            <p:nvPr/>
          </p:nvSpPr>
          <p:spPr>
            <a:xfrm>
              <a:off x="2590800" y="2133600"/>
              <a:ext cx="1561646" cy="584775"/>
            </a:xfrm>
            <a:prstGeom prst="rect">
              <a:avLst/>
            </a:prstGeom>
            <a:noFill/>
          </p:spPr>
          <p:txBody>
            <a:bodyPr wrap="none" rtlCol="0">
              <a:spAutoFit/>
            </a:bodyPr>
            <a:lstStyle/>
            <a:p>
              <a:r>
                <a:rPr lang="en-US" sz="3200" b="1" dirty="0" smtClean="0">
                  <a:solidFill>
                    <a:srgbClr val="0000CC"/>
                  </a:solidFill>
                </a:rPr>
                <a:t>Laminar</a:t>
              </a:r>
              <a:endParaRPr lang="en-US" sz="3200" b="1" dirty="0">
                <a:solidFill>
                  <a:srgbClr val="0000CC"/>
                </a:solidFill>
              </a:endParaRPr>
            </a:p>
          </p:txBody>
        </p:sp>
        <p:sp>
          <p:nvSpPr>
            <p:cNvPr id="24" name="TextBox 23"/>
            <p:cNvSpPr txBox="1"/>
            <p:nvPr/>
          </p:nvSpPr>
          <p:spPr>
            <a:xfrm>
              <a:off x="1729744" y="6125882"/>
              <a:ext cx="1417311" cy="523220"/>
            </a:xfrm>
            <a:prstGeom prst="rect">
              <a:avLst/>
            </a:prstGeom>
            <a:noFill/>
          </p:spPr>
          <p:txBody>
            <a:bodyPr wrap="none" rtlCol="0">
              <a:spAutoFit/>
            </a:bodyPr>
            <a:lstStyle/>
            <a:p>
              <a:r>
                <a:rPr lang="en-US" sz="2800" dirty="0" smtClean="0">
                  <a:solidFill>
                    <a:srgbClr val="000000"/>
                  </a:solidFill>
                  <a:latin typeface="Arial" pitchFamily="-72" charset="0"/>
                  <a:ea typeface="ＭＳ Ｐゴシック" pitchFamily="-72" charset="-128"/>
                </a:rPr>
                <a:t>efficient</a:t>
              </a:r>
              <a:endParaRPr lang="en-US" sz="2800" dirty="0">
                <a:solidFill>
                  <a:srgbClr val="000000"/>
                </a:solidFill>
                <a:latin typeface="Arial" pitchFamily="-72" charset="0"/>
                <a:ea typeface="ＭＳ Ｐゴシック" pitchFamily="-72" charset="-128"/>
              </a:endParaRPr>
            </a:p>
          </p:txBody>
        </p:sp>
        <p:sp>
          <p:nvSpPr>
            <p:cNvPr id="25" name="TextBox 24"/>
            <p:cNvSpPr txBox="1"/>
            <p:nvPr/>
          </p:nvSpPr>
          <p:spPr>
            <a:xfrm>
              <a:off x="304800" y="5115580"/>
              <a:ext cx="1184940" cy="523220"/>
            </a:xfrm>
            <a:prstGeom prst="rect">
              <a:avLst/>
            </a:prstGeom>
            <a:noFill/>
          </p:spPr>
          <p:txBody>
            <a:bodyPr wrap="none" rtlCol="0">
              <a:spAutoFit/>
            </a:bodyPr>
            <a:lstStyle/>
            <a:p>
              <a:r>
                <a:rPr lang="en-US" sz="2800" dirty="0" smtClean="0">
                  <a:solidFill>
                    <a:srgbClr val="000000"/>
                  </a:solidFill>
                  <a:latin typeface="Arial" pitchFamily="-72" charset="0"/>
                  <a:ea typeface="ＭＳ Ｐゴシック" pitchFamily="-72" charset="-128"/>
                </a:rPr>
                <a:t>robust</a:t>
              </a:r>
              <a:endParaRPr lang="en-US" sz="2800" dirty="0">
                <a:solidFill>
                  <a:srgbClr val="000000"/>
                </a:solidFill>
                <a:latin typeface="Arial" pitchFamily="-72" charset="0"/>
                <a:ea typeface="ＭＳ Ｐゴシック" pitchFamily="-72" charset="-128"/>
              </a:endParaRPr>
            </a:p>
          </p:txBody>
        </p:sp>
        <p:sp>
          <p:nvSpPr>
            <p:cNvPr id="50" name="TextBox 49"/>
            <p:cNvSpPr txBox="1"/>
            <p:nvPr/>
          </p:nvSpPr>
          <p:spPr>
            <a:xfrm>
              <a:off x="2438400" y="4800600"/>
              <a:ext cx="421910" cy="707886"/>
            </a:xfrm>
            <a:prstGeom prst="rect">
              <a:avLst/>
            </a:prstGeom>
            <a:noFill/>
          </p:spPr>
          <p:txBody>
            <a:bodyPr wrap="none" rtlCol="0">
              <a:spAutoFit/>
            </a:bodyPr>
            <a:lstStyle/>
            <a:p>
              <a:r>
                <a:rPr lang="en-US" sz="4000" b="1" dirty="0" smtClean="0">
                  <a:solidFill>
                    <a:srgbClr val="FF0000"/>
                  </a:solidFill>
                </a:rPr>
                <a:t>?</a:t>
              </a:r>
              <a:endParaRPr lang="en-US" sz="4000" b="1" dirty="0">
                <a:solidFill>
                  <a:srgbClr val="FF0000"/>
                </a:solidFill>
              </a:endParaRPr>
            </a:p>
          </p:txBody>
        </p:sp>
        <p:sp>
          <p:nvSpPr>
            <p:cNvPr id="51" name="Left Arrow 50"/>
            <p:cNvSpPr/>
            <p:nvPr/>
          </p:nvSpPr>
          <p:spPr>
            <a:xfrm rot="414878">
              <a:off x="2867201" y="3926554"/>
              <a:ext cx="1991511" cy="914400"/>
            </a:xfrm>
            <a:prstGeom prst="leftArrow">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rPr>
                <a:t>Control?</a:t>
              </a:r>
              <a:endParaRPr lang="en-US" sz="3200" dirty="0">
                <a:solidFill>
                  <a:srgbClr val="FF0000"/>
                </a:solidFill>
              </a:endParaRPr>
            </a:p>
          </p:txBody>
        </p:sp>
      </p:grpSp>
      <p:sp>
        <p:nvSpPr>
          <p:cNvPr id="4" name="TextBox 3"/>
          <p:cNvSpPr txBox="1"/>
          <p:nvPr/>
        </p:nvSpPr>
        <p:spPr>
          <a:xfrm>
            <a:off x="2073034" y="311313"/>
            <a:ext cx="4997933" cy="707886"/>
          </a:xfrm>
          <a:prstGeom prst="rect">
            <a:avLst/>
          </a:prstGeom>
          <a:noFill/>
        </p:spPr>
        <p:txBody>
          <a:bodyPr wrap="none" rtlCol="0">
            <a:spAutoFit/>
          </a:bodyPr>
          <a:lstStyle/>
          <a:p>
            <a:r>
              <a:rPr lang="en-US" sz="4000" dirty="0" smtClean="0"/>
              <a:t>Example: Laminar Flow </a:t>
            </a:r>
            <a:endParaRPr lang="en-US" sz="4000" dirty="0"/>
          </a:p>
        </p:txBody>
      </p:sp>
    </p:spTree>
    <p:extLst>
      <p:ext uri="{BB962C8B-B14F-4D97-AF65-F5344CB8AC3E}">
        <p14:creationId xmlns:p14="http://schemas.microsoft.com/office/powerpoint/2010/main" val="326310443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986757" y="295274"/>
            <a:ext cx="4176458" cy="3505200"/>
          </a:xfrm>
          <a:prstGeom prst="rect">
            <a:avLst/>
          </a:prstGeom>
          <a:gradFill flip="none" rotWithShape="1">
            <a:gsLst>
              <a:gs pos="0">
                <a:srgbClr val="CCFFFF"/>
              </a:gs>
              <a:gs pos="100000">
                <a:srgbClr val="FFCCCC"/>
              </a:gs>
            </a:gsLst>
            <a:path path="circle">
              <a:fillToRect t="100000" r="100000"/>
            </a:path>
            <a:tileRect l="-100000" b="-100000"/>
          </a:gra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srgbClr val="000000"/>
              </a:solidFill>
            </a:endParaRPr>
          </a:p>
        </p:txBody>
      </p:sp>
      <p:cxnSp>
        <p:nvCxnSpPr>
          <p:cNvPr id="18" name="Straight Arrow Connector 17"/>
          <p:cNvCxnSpPr/>
          <p:nvPr/>
        </p:nvCxnSpPr>
        <p:spPr bwMode="auto">
          <a:xfrm flipV="1">
            <a:off x="3986757" y="295274"/>
            <a:ext cx="0" cy="35052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3986757" y="3800474"/>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2667000" y="676274"/>
            <a:ext cx="1074333" cy="584775"/>
          </a:xfrm>
          <a:prstGeom prst="rect">
            <a:avLst/>
          </a:prstGeom>
          <a:noFill/>
        </p:spPr>
        <p:txBody>
          <a:bodyPr wrap="none" rtlCol="0">
            <a:spAutoFit/>
          </a:bodyPr>
          <a:lstStyle/>
          <a:p>
            <a:r>
              <a:rPr lang="en-US" sz="3200" dirty="0" smtClean="0">
                <a:solidFill>
                  <a:srgbClr val="000000"/>
                </a:solidFill>
              </a:rPr>
              <a:t>Slow</a:t>
            </a:r>
            <a:endParaRPr lang="en-US" sz="3200" dirty="0">
              <a:solidFill>
                <a:srgbClr val="000000"/>
              </a:solidFill>
            </a:endParaRPr>
          </a:p>
        </p:txBody>
      </p:sp>
      <p:sp>
        <p:nvSpPr>
          <p:cNvPr id="12" name="TextBox 11"/>
          <p:cNvSpPr txBox="1"/>
          <p:nvPr/>
        </p:nvSpPr>
        <p:spPr>
          <a:xfrm>
            <a:off x="4110319" y="3844499"/>
            <a:ext cx="1596912" cy="584775"/>
          </a:xfrm>
          <a:prstGeom prst="rect">
            <a:avLst/>
          </a:prstGeom>
          <a:noFill/>
        </p:spPr>
        <p:txBody>
          <a:bodyPr wrap="none" rtlCol="0">
            <a:spAutoFit/>
          </a:bodyPr>
          <a:lstStyle/>
          <a:p>
            <a:r>
              <a:rPr lang="en-US" sz="3200" dirty="0" smtClean="0">
                <a:solidFill>
                  <a:srgbClr val="000000"/>
                </a:solidFill>
              </a:rPr>
              <a:t>Flexible</a:t>
            </a:r>
            <a:endParaRPr lang="en-US" sz="3200" dirty="0">
              <a:solidFill>
                <a:srgbClr val="000000"/>
              </a:solidFill>
            </a:endParaRPr>
          </a:p>
        </p:txBody>
      </p:sp>
      <p:sp>
        <p:nvSpPr>
          <p:cNvPr id="24" name="TextBox 23"/>
          <p:cNvSpPr txBox="1"/>
          <p:nvPr/>
        </p:nvSpPr>
        <p:spPr>
          <a:xfrm>
            <a:off x="2753015" y="2809875"/>
            <a:ext cx="981359" cy="584775"/>
          </a:xfrm>
          <a:prstGeom prst="rect">
            <a:avLst/>
          </a:prstGeom>
          <a:noFill/>
        </p:spPr>
        <p:txBody>
          <a:bodyPr wrap="none" rtlCol="0">
            <a:spAutoFit/>
          </a:bodyPr>
          <a:lstStyle/>
          <a:p>
            <a:r>
              <a:rPr lang="en-US" sz="3200" dirty="0" smtClean="0">
                <a:solidFill>
                  <a:srgbClr val="000000"/>
                </a:solidFill>
              </a:rPr>
              <a:t>Fast</a:t>
            </a:r>
            <a:endParaRPr lang="en-US" sz="3200" dirty="0">
              <a:solidFill>
                <a:srgbClr val="000000"/>
              </a:solidFill>
            </a:endParaRPr>
          </a:p>
        </p:txBody>
      </p:sp>
      <p:sp>
        <p:nvSpPr>
          <p:cNvPr id="25" name="TextBox 24"/>
          <p:cNvSpPr txBox="1"/>
          <p:nvPr/>
        </p:nvSpPr>
        <p:spPr>
          <a:xfrm>
            <a:off x="6867815" y="3876675"/>
            <a:ext cx="1802096" cy="584775"/>
          </a:xfrm>
          <a:prstGeom prst="rect">
            <a:avLst/>
          </a:prstGeom>
          <a:noFill/>
        </p:spPr>
        <p:txBody>
          <a:bodyPr wrap="none" rtlCol="0">
            <a:spAutoFit/>
          </a:bodyPr>
          <a:lstStyle/>
          <a:p>
            <a:r>
              <a:rPr lang="en-US" sz="3200" dirty="0" smtClean="0">
                <a:solidFill>
                  <a:srgbClr val="000000"/>
                </a:solidFill>
              </a:rPr>
              <a:t>Inflexible</a:t>
            </a:r>
            <a:endParaRPr lang="en-US" sz="3200" dirty="0">
              <a:solidFill>
                <a:srgbClr val="000000"/>
              </a:solidFill>
            </a:endParaRPr>
          </a:p>
        </p:txBody>
      </p:sp>
      <p:sp>
        <p:nvSpPr>
          <p:cNvPr id="2" name="TextBox 1"/>
          <p:cNvSpPr txBox="1"/>
          <p:nvPr/>
        </p:nvSpPr>
        <p:spPr>
          <a:xfrm>
            <a:off x="4138683" y="2852410"/>
            <a:ext cx="1748171" cy="584775"/>
          </a:xfrm>
          <a:prstGeom prst="rect">
            <a:avLst/>
          </a:prstGeom>
          <a:noFill/>
        </p:spPr>
        <p:txBody>
          <a:bodyPr wrap="none" rtlCol="0">
            <a:spAutoFit/>
          </a:bodyPr>
          <a:lstStyle/>
          <a:p>
            <a:r>
              <a:rPr lang="en-US" sz="3200" dirty="0" smtClean="0">
                <a:solidFill>
                  <a:srgbClr val="0070C0"/>
                </a:solidFill>
                <a:latin typeface="Arial Black" panose="020B0A04020102020204" pitchFamily="34" charset="0"/>
              </a:rPr>
              <a:t>Robust</a:t>
            </a:r>
          </a:p>
        </p:txBody>
      </p:sp>
      <p:sp>
        <p:nvSpPr>
          <p:cNvPr id="23" name="TextBox 22"/>
          <p:cNvSpPr txBox="1"/>
          <p:nvPr/>
        </p:nvSpPr>
        <p:spPr>
          <a:xfrm>
            <a:off x="6181514" y="519410"/>
            <a:ext cx="1735924" cy="584775"/>
          </a:xfrm>
          <a:prstGeom prst="rect">
            <a:avLst/>
          </a:prstGeom>
          <a:noFill/>
        </p:spPr>
        <p:txBody>
          <a:bodyPr wrap="none" rtlCol="0">
            <a:spAutoFit/>
          </a:bodyPr>
          <a:lstStyle/>
          <a:p>
            <a:r>
              <a:rPr lang="en-US" sz="3200" dirty="0" smtClean="0">
                <a:solidFill>
                  <a:srgbClr val="FF0000"/>
                </a:solidFill>
                <a:latin typeface="Arial Black" panose="020B0A04020102020204" pitchFamily="34" charset="0"/>
              </a:rPr>
              <a:t>Fragile</a:t>
            </a:r>
          </a:p>
        </p:txBody>
      </p:sp>
      <p:cxnSp>
        <p:nvCxnSpPr>
          <p:cNvPr id="26" name="Straight Arrow Connector 25"/>
          <p:cNvCxnSpPr/>
          <p:nvPr/>
        </p:nvCxnSpPr>
        <p:spPr bwMode="auto">
          <a:xfrm flipH="1">
            <a:off x="2133600" y="3800474"/>
            <a:ext cx="1853157" cy="1914526"/>
          </a:xfrm>
          <a:prstGeom prst="straightConnector1">
            <a:avLst/>
          </a:prstGeom>
          <a:noFill/>
          <a:ln w="28575" cap="flat" cmpd="sng" algn="ctr">
            <a:solidFill>
              <a:schemeClr val="tx1"/>
            </a:solidFill>
            <a:prstDash val="dash"/>
            <a:round/>
            <a:headEnd type="none" w="med" len="med"/>
            <a:tailEnd type="arrow"/>
          </a:ln>
          <a:effectLst/>
        </p:spPr>
      </p:cxnSp>
      <p:sp>
        <p:nvSpPr>
          <p:cNvPr id="29" name="TextBox 28"/>
          <p:cNvSpPr txBox="1"/>
          <p:nvPr/>
        </p:nvSpPr>
        <p:spPr>
          <a:xfrm>
            <a:off x="2133600" y="3820180"/>
            <a:ext cx="941283" cy="400110"/>
          </a:xfrm>
          <a:prstGeom prst="rect">
            <a:avLst/>
          </a:prstGeom>
          <a:noFill/>
        </p:spPr>
        <p:txBody>
          <a:bodyPr wrap="none" rtlCol="0">
            <a:spAutoFit/>
          </a:bodyPr>
          <a:lstStyle/>
          <a:p>
            <a:r>
              <a:rPr lang="en-US" sz="2000" dirty="0" smtClean="0">
                <a:solidFill>
                  <a:srgbClr val="000000"/>
                </a:solidFill>
              </a:rPr>
              <a:t>Cheap</a:t>
            </a:r>
            <a:endParaRPr lang="en-US" sz="2000" dirty="0">
              <a:solidFill>
                <a:srgbClr val="000000"/>
              </a:solidFill>
            </a:endParaRPr>
          </a:p>
        </p:txBody>
      </p:sp>
      <p:sp>
        <p:nvSpPr>
          <p:cNvPr id="31" name="TextBox 30"/>
          <p:cNvSpPr txBox="1"/>
          <p:nvPr/>
        </p:nvSpPr>
        <p:spPr>
          <a:xfrm>
            <a:off x="228600" y="4953000"/>
            <a:ext cx="1369286" cy="400110"/>
          </a:xfrm>
          <a:prstGeom prst="rect">
            <a:avLst/>
          </a:prstGeom>
          <a:noFill/>
        </p:spPr>
        <p:txBody>
          <a:bodyPr wrap="none" rtlCol="0">
            <a:spAutoFit/>
          </a:bodyPr>
          <a:lstStyle/>
          <a:p>
            <a:r>
              <a:rPr lang="en-US" sz="2000" dirty="0" smtClean="0">
                <a:solidFill>
                  <a:srgbClr val="000000"/>
                </a:solidFill>
              </a:rPr>
              <a:t>Expensive</a:t>
            </a:r>
            <a:endParaRPr lang="en-US" sz="2000" dirty="0">
              <a:solidFill>
                <a:srgbClr val="000000"/>
              </a:solidFill>
            </a:endParaRPr>
          </a:p>
        </p:txBody>
      </p:sp>
      <p:sp>
        <p:nvSpPr>
          <p:cNvPr id="8" name="TextBox 7"/>
          <p:cNvSpPr txBox="1"/>
          <p:nvPr/>
        </p:nvSpPr>
        <p:spPr>
          <a:xfrm>
            <a:off x="4298033" y="5715000"/>
            <a:ext cx="4693567" cy="584775"/>
          </a:xfrm>
          <a:prstGeom prst="rect">
            <a:avLst/>
          </a:prstGeom>
          <a:noFill/>
        </p:spPr>
        <p:txBody>
          <a:bodyPr wrap="square" rtlCol="0">
            <a:spAutoFit/>
          </a:bodyPr>
          <a:lstStyle/>
          <a:p>
            <a:r>
              <a:rPr lang="en-US" sz="3200" dirty="0" smtClean="0">
                <a:solidFill>
                  <a:srgbClr val="C0C0C0"/>
                </a:solidFill>
                <a:latin typeface="Arial Black" panose="020B0A04020102020204" pitchFamily="34" charset="0"/>
              </a:rPr>
              <a:t>Efficient vs </a:t>
            </a:r>
            <a:r>
              <a:rPr lang="en-US" sz="3200" dirty="0" smtClean="0">
                <a:solidFill>
                  <a:srgbClr val="000000"/>
                </a:solidFill>
                <a:latin typeface="Arial Black" panose="020B0A04020102020204" pitchFamily="34" charset="0"/>
              </a:rPr>
              <a:t>Robust</a:t>
            </a:r>
          </a:p>
        </p:txBody>
      </p:sp>
      <p:sp>
        <p:nvSpPr>
          <p:cNvPr id="4" name="TextBox 3"/>
          <p:cNvSpPr txBox="1"/>
          <p:nvPr/>
        </p:nvSpPr>
        <p:spPr>
          <a:xfrm>
            <a:off x="57559" y="1553647"/>
            <a:ext cx="3730408" cy="830997"/>
          </a:xfrm>
          <a:prstGeom prst="rect">
            <a:avLst/>
          </a:prstGeom>
          <a:noFill/>
        </p:spPr>
        <p:txBody>
          <a:bodyPr wrap="none" rtlCol="0">
            <a:spAutoFit/>
          </a:bodyPr>
          <a:lstStyle/>
          <a:p>
            <a:r>
              <a:rPr lang="en-US" sz="2400" dirty="0" smtClean="0"/>
              <a:t>In reality the tradeoff </a:t>
            </a:r>
          </a:p>
          <a:p>
            <a:r>
              <a:rPr lang="en-US" sz="2400" dirty="0"/>
              <a:t>s</a:t>
            </a:r>
            <a:r>
              <a:rPr lang="en-US" sz="2400" dirty="0" smtClean="0"/>
              <a:t>pace is of higher dimension</a:t>
            </a:r>
            <a:endParaRPr lang="en-US" sz="2400" dirty="0"/>
          </a:p>
        </p:txBody>
      </p:sp>
      <p:sp>
        <p:nvSpPr>
          <p:cNvPr id="5" name="TextBox 4"/>
          <p:cNvSpPr txBox="1"/>
          <p:nvPr/>
        </p:nvSpPr>
        <p:spPr>
          <a:xfrm>
            <a:off x="57559" y="6484441"/>
            <a:ext cx="6078131" cy="369332"/>
          </a:xfrm>
          <a:prstGeom prst="rect">
            <a:avLst/>
          </a:prstGeom>
          <a:noFill/>
        </p:spPr>
        <p:txBody>
          <a:bodyPr wrap="none" rtlCol="0">
            <a:spAutoFit/>
          </a:bodyPr>
          <a:lstStyle/>
          <a:p>
            <a:r>
              <a:rPr lang="en-US" dirty="0" smtClean="0"/>
              <a:t>Hopefully not too high dimension: </a:t>
            </a:r>
            <a:r>
              <a:rPr lang="en-US" i="1" dirty="0" smtClean="0"/>
              <a:t>The Curse of Dimensionality</a:t>
            </a:r>
            <a:endParaRPr lang="en-US" i="1" dirty="0"/>
          </a:p>
        </p:txBody>
      </p:sp>
    </p:spTree>
    <p:extLst>
      <p:ext uri="{BB962C8B-B14F-4D97-AF65-F5344CB8AC3E}">
        <p14:creationId xmlns:p14="http://schemas.microsoft.com/office/powerpoint/2010/main" val="42230930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20951"/>
            <a:ext cx="8398570" cy="4835399"/>
          </a:xfrm>
        </p:spPr>
        <p:txBody>
          <a:bodyPr>
            <a:normAutofit fontScale="85000" lnSpcReduction="20000"/>
          </a:bodyPr>
          <a:lstStyle/>
          <a:p>
            <a:r>
              <a:rPr lang="en-US" sz="3100" strike="sngStrike" dirty="0"/>
              <a:t>Too many words, too many slides </a:t>
            </a:r>
            <a:r>
              <a:rPr lang="en-US" sz="3100" strike="sngStrike" dirty="0">
                <a:sym typeface="Wingdings"/>
              </a:rPr>
              <a:t></a:t>
            </a:r>
          </a:p>
          <a:p>
            <a:pPr lvl="1"/>
            <a:r>
              <a:rPr lang="en-US" sz="2300" strike="sngStrike" dirty="0">
                <a:sym typeface="Wingdings"/>
              </a:rPr>
              <a:t>This talk is about thinking about </a:t>
            </a:r>
            <a:r>
              <a:rPr lang="en-US" sz="2300" strike="sngStrike" dirty="0" smtClean="0">
                <a:sym typeface="Wingdings"/>
              </a:rPr>
              <a:t>networking </a:t>
            </a:r>
            <a:r>
              <a:rPr lang="en-US" sz="2300" strike="sngStrike" dirty="0">
                <a:sym typeface="Wingdings"/>
              </a:rPr>
              <a:t>in new ways</a:t>
            </a:r>
          </a:p>
          <a:p>
            <a:endParaRPr lang="en-US" sz="3100" dirty="0" smtClean="0"/>
          </a:p>
          <a:p>
            <a:r>
              <a:rPr lang="en-US" sz="3100" strike="sngStrike" dirty="0" smtClean="0"/>
              <a:t>Motivation and Goals for this Talk</a:t>
            </a:r>
          </a:p>
          <a:p>
            <a:pPr marL="0" indent="0">
              <a:buNone/>
            </a:pPr>
            <a:endParaRPr lang="en-US" sz="3100" dirty="0" smtClean="0"/>
          </a:p>
          <a:p>
            <a:r>
              <a:rPr lang="en-US" sz="3100" strike="sngStrike" dirty="0" smtClean="0"/>
              <a:t>What is Complexity and Why is it Hidden</a:t>
            </a:r>
          </a:p>
          <a:p>
            <a:pPr lvl="1"/>
            <a:r>
              <a:rPr lang="en-US" sz="2700" strike="sngStrike" dirty="0" smtClean="0"/>
              <a:t>Robustness, Fragility, and Complexity</a:t>
            </a:r>
          </a:p>
          <a:p>
            <a:endParaRPr lang="en-US" sz="3100" dirty="0"/>
          </a:p>
          <a:p>
            <a:r>
              <a:rPr lang="en-US" sz="3100" dirty="0" smtClean="0"/>
              <a:t>The Architecture of Complex Systems</a:t>
            </a:r>
          </a:p>
          <a:p>
            <a:pPr lvl="1"/>
            <a:r>
              <a:rPr lang="en-US" sz="2700"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32</a:t>
            </a:fld>
            <a:endParaRPr lang="en-US" dirty="0"/>
          </a:p>
        </p:txBody>
      </p:sp>
    </p:spTree>
    <p:extLst>
      <p:ext uri="{BB962C8B-B14F-4D97-AF65-F5344CB8AC3E}">
        <p14:creationId xmlns:p14="http://schemas.microsoft.com/office/powerpoint/2010/main" val="14317423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878"/>
            <a:ext cx="8229600" cy="1143000"/>
          </a:xfrm>
        </p:spPr>
        <p:txBody>
          <a:bodyPr>
            <a:normAutofit fontScale="90000"/>
          </a:bodyPr>
          <a:lstStyle/>
          <a:p>
            <a:r>
              <a:rPr lang="en-US" dirty="0" smtClean="0"/>
              <a:t>The Architecture of Complex Systems</a:t>
            </a:r>
            <a:endParaRPr lang="en-US" dirty="0"/>
          </a:p>
        </p:txBody>
      </p:sp>
      <p:sp>
        <p:nvSpPr>
          <p:cNvPr id="6" name="Content Placeholder 5"/>
          <p:cNvSpPr>
            <a:spLocks noGrp="1"/>
          </p:cNvSpPr>
          <p:nvPr>
            <p:ph idx="1"/>
          </p:nvPr>
        </p:nvSpPr>
        <p:spPr>
          <a:xfrm>
            <a:off x="328706" y="1660301"/>
            <a:ext cx="8516470" cy="4890284"/>
          </a:xfrm>
        </p:spPr>
        <p:txBody>
          <a:bodyPr>
            <a:normAutofit fontScale="25000" lnSpcReduction="20000"/>
          </a:bodyPr>
          <a:lstStyle/>
          <a:p>
            <a:r>
              <a:rPr lang="en-US" sz="9600" dirty="0" smtClean="0"/>
              <a:t>What we have learned is that there are </a:t>
            </a:r>
            <a:r>
              <a:rPr lang="en-US" sz="9600" b="1" i="1" dirty="0" smtClean="0"/>
              <a:t>universal architectural </a:t>
            </a:r>
            <a:r>
              <a:rPr lang="en-US" sz="9600" b="1" i="1" dirty="0"/>
              <a:t>building blocks</a:t>
            </a:r>
            <a:r>
              <a:rPr lang="en-US" sz="9600" dirty="0"/>
              <a:t> </a:t>
            </a:r>
            <a:r>
              <a:rPr lang="en-US" sz="9600" dirty="0" smtClean="0"/>
              <a:t>found in systems </a:t>
            </a:r>
            <a:r>
              <a:rPr lang="en-US" sz="9600" dirty="0"/>
              <a:t>that </a:t>
            </a:r>
            <a:r>
              <a:rPr lang="en-US" sz="9600" dirty="0" smtClean="0"/>
              <a:t>scale and are evolvable. These include</a:t>
            </a:r>
          </a:p>
          <a:p>
            <a:endParaRPr lang="en-US" sz="4000" dirty="0" smtClean="0">
              <a:solidFill>
                <a:srgbClr val="000000"/>
              </a:solidFill>
              <a:latin typeface="+mj-lt"/>
            </a:endParaRPr>
          </a:p>
          <a:p>
            <a:pPr>
              <a:lnSpc>
                <a:spcPts val="3000"/>
              </a:lnSpc>
            </a:pPr>
            <a:r>
              <a:rPr lang="en-US" sz="9600" b="1" dirty="0" smtClean="0">
                <a:solidFill>
                  <a:srgbClr val="FF0000"/>
                </a:solidFill>
                <a:latin typeface="+mj-lt"/>
              </a:rPr>
              <a:t>Architecture/Layering</a:t>
            </a:r>
          </a:p>
          <a:p>
            <a:pPr>
              <a:lnSpc>
                <a:spcPts val="3000"/>
              </a:lnSpc>
            </a:pPr>
            <a:r>
              <a:rPr lang="en-US" sz="9600" b="1" dirty="0" smtClean="0">
                <a:solidFill>
                  <a:srgbClr val="FF0000"/>
                </a:solidFill>
                <a:latin typeface="+mj-lt"/>
              </a:rPr>
              <a:t>Laws</a:t>
            </a:r>
            <a:r>
              <a:rPr lang="en-US" sz="9600" b="1" dirty="0">
                <a:solidFill>
                  <a:srgbClr val="FF0000"/>
                </a:solidFill>
                <a:latin typeface="+mj-lt"/>
              </a:rPr>
              <a:t>, constraints, </a:t>
            </a:r>
            <a:r>
              <a:rPr lang="en-US" sz="9600" b="1" dirty="0" smtClean="0">
                <a:solidFill>
                  <a:srgbClr val="FF0000"/>
                </a:solidFill>
                <a:latin typeface="+mj-lt"/>
              </a:rPr>
              <a:t>tradeoffs</a:t>
            </a:r>
            <a:endParaRPr lang="en-US" sz="9600" b="1" dirty="0">
              <a:solidFill>
                <a:srgbClr val="FF0000"/>
              </a:solidFill>
              <a:latin typeface="+mj-lt"/>
            </a:endParaRPr>
          </a:p>
          <a:p>
            <a:endParaRPr lang="en-US" sz="7200" dirty="0" smtClean="0">
              <a:solidFill>
                <a:srgbClr val="000000"/>
              </a:solidFill>
              <a:latin typeface="+mj-lt"/>
            </a:endParaRPr>
          </a:p>
          <a:p>
            <a:r>
              <a:rPr lang="en-US" sz="7200" dirty="0" smtClean="0">
                <a:solidFill>
                  <a:srgbClr val="000000"/>
                </a:solidFill>
                <a:latin typeface="+mj-lt"/>
              </a:rPr>
              <a:t>Protocol </a:t>
            </a:r>
            <a:r>
              <a:rPr lang="en-US" sz="7200" dirty="0">
                <a:solidFill>
                  <a:srgbClr val="000000"/>
                </a:solidFill>
                <a:latin typeface="+mj-lt"/>
              </a:rPr>
              <a:t>Based </a:t>
            </a:r>
            <a:r>
              <a:rPr lang="en-US" sz="7200" dirty="0" smtClean="0">
                <a:solidFill>
                  <a:srgbClr val="000000"/>
                </a:solidFill>
                <a:latin typeface="+mj-lt"/>
              </a:rPr>
              <a:t>Architectures</a:t>
            </a:r>
            <a:endParaRPr lang="en-US" sz="7200" dirty="0">
              <a:solidFill>
                <a:srgbClr val="000000"/>
              </a:solidFill>
              <a:latin typeface="+mj-lt"/>
            </a:endParaRPr>
          </a:p>
          <a:p>
            <a:endParaRPr lang="en-US" sz="7200" dirty="0" smtClean="0">
              <a:solidFill>
                <a:srgbClr val="000000"/>
              </a:solidFill>
              <a:latin typeface="+mj-lt"/>
            </a:endParaRPr>
          </a:p>
          <a:p>
            <a:r>
              <a:rPr lang="en-US" sz="7200" dirty="0" smtClean="0">
                <a:solidFill>
                  <a:srgbClr val="000000"/>
                </a:solidFill>
                <a:latin typeface="+mj-lt"/>
              </a:rPr>
              <a:t>Massively </a:t>
            </a:r>
            <a:r>
              <a:rPr lang="en-US" sz="7200" dirty="0">
                <a:solidFill>
                  <a:srgbClr val="000000"/>
                </a:solidFill>
                <a:latin typeface="+mj-lt"/>
              </a:rPr>
              <a:t>distributed with </a:t>
            </a:r>
            <a:r>
              <a:rPr lang="en-US" sz="7200" i="1" dirty="0">
                <a:solidFill>
                  <a:srgbClr val="000000"/>
                </a:solidFill>
                <a:latin typeface="+mj-lt"/>
              </a:rPr>
              <a:t>robust</a:t>
            </a:r>
            <a:r>
              <a:rPr lang="en-US" sz="7200" dirty="0">
                <a:solidFill>
                  <a:srgbClr val="000000"/>
                </a:solidFill>
                <a:latin typeface="+mj-lt"/>
              </a:rPr>
              <a:t> control </a:t>
            </a:r>
            <a:r>
              <a:rPr lang="en-US" sz="7200" dirty="0" smtClean="0">
                <a:solidFill>
                  <a:srgbClr val="000000"/>
                </a:solidFill>
                <a:latin typeface="+mj-lt"/>
              </a:rPr>
              <a:t>loops</a:t>
            </a:r>
          </a:p>
          <a:p>
            <a:endParaRPr lang="en-US" sz="7200" dirty="0" smtClean="0">
              <a:solidFill>
                <a:srgbClr val="000000"/>
              </a:solidFill>
              <a:latin typeface="+mj-lt"/>
            </a:endParaRPr>
          </a:p>
          <a:p>
            <a:r>
              <a:rPr lang="en-US" sz="7200" dirty="0" smtClean="0">
                <a:solidFill>
                  <a:srgbClr val="000000"/>
                </a:solidFill>
                <a:latin typeface="+mj-lt"/>
              </a:rPr>
              <a:t>Consequences</a:t>
            </a:r>
            <a:endParaRPr lang="en-US" sz="7200" dirty="0">
              <a:solidFill>
                <a:srgbClr val="000000"/>
              </a:solidFill>
              <a:latin typeface="+mj-lt"/>
            </a:endParaRPr>
          </a:p>
          <a:p>
            <a:pPr lvl="1">
              <a:lnSpc>
                <a:spcPts val="3000"/>
              </a:lnSpc>
            </a:pPr>
            <a:r>
              <a:rPr lang="en-US" sz="7200" dirty="0">
                <a:solidFill>
                  <a:srgbClr val="000000"/>
                </a:solidFill>
                <a:latin typeface="+mj-lt"/>
              </a:rPr>
              <a:t>Hidden RYF Complexity</a:t>
            </a:r>
          </a:p>
          <a:p>
            <a:pPr lvl="1">
              <a:lnSpc>
                <a:spcPts val="3000"/>
              </a:lnSpc>
            </a:pPr>
            <a:r>
              <a:rPr lang="en-US" sz="7200" dirty="0">
                <a:solidFill>
                  <a:srgbClr val="000000"/>
                </a:solidFill>
                <a:latin typeface="+mj-lt"/>
              </a:rPr>
              <a:t>Hijacking, parasitism, predation</a:t>
            </a:r>
          </a:p>
          <a:p>
            <a:pPr lvl="1"/>
            <a:endParaRPr lang="en-US" sz="4000" dirty="0">
              <a:solidFill>
                <a:srgbClr val="000000"/>
              </a:solidFill>
            </a:endParaRPr>
          </a:p>
          <a:p>
            <a:endParaRPr lang="en-US" dirty="0"/>
          </a:p>
          <a:p>
            <a:pPr lvl="1"/>
            <a:endParaRPr lang="en-US" b="1" dirty="0" smtClean="0">
              <a:solidFill>
                <a:srgbClr val="FF0000"/>
              </a:solidFill>
            </a:endParaRPr>
          </a:p>
          <a:p>
            <a:pPr lvl="1"/>
            <a:endParaRPr lang="en-US" b="1" dirty="0" smtClean="0">
              <a:solidFill>
                <a:srgbClr val="FF0000"/>
              </a:solidFill>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33</a:t>
            </a:fld>
            <a:endParaRPr lang="en-US" dirty="0"/>
          </a:p>
        </p:txBody>
      </p:sp>
    </p:spTree>
    <p:extLst>
      <p:ext uri="{BB962C8B-B14F-4D97-AF65-F5344CB8AC3E}">
        <p14:creationId xmlns:p14="http://schemas.microsoft.com/office/powerpoint/2010/main" val="24298475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8600" y="1598154"/>
            <a:ext cx="8686800" cy="4830744"/>
            <a:chOff x="228600" y="1598154"/>
            <a:chExt cx="8686800" cy="4830744"/>
          </a:xfrm>
        </p:grpSpPr>
        <p:sp>
          <p:nvSpPr>
            <p:cNvPr id="38" name="Trapezoid 37"/>
            <p:cNvSpPr/>
            <p:nvPr/>
          </p:nvSpPr>
          <p:spPr bwMode="auto">
            <a:xfrm>
              <a:off x="228600" y="4422624"/>
              <a:ext cx="5715000" cy="1981200"/>
            </a:xfrm>
            <a:prstGeom prst="trapezoid">
              <a:avLst>
                <a:gd name="adj" fmla="val 123263"/>
              </a:avLst>
            </a:prstGeom>
            <a:solidFill>
              <a:srgbClr val="FFCCCC"/>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grpSp>
          <p:nvGrpSpPr>
            <p:cNvPr id="6" name="Group 5"/>
            <p:cNvGrpSpPr/>
            <p:nvPr/>
          </p:nvGrpSpPr>
          <p:grpSpPr>
            <a:xfrm>
              <a:off x="228600" y="1598154"/>
              <a:ext cx="8686800" cy="4830744"/>
              <a:chOff x="76200" y="838200"/>
              <a:chExt cx="8686800" cy="4830744"/>
            </a:xfrm>
          </p:grpSpPr>
          <p:sp>
            <p:nvSpPr>
              <p:cNvPr id="39" name="Trapezoid 38"/>
              <p:cNvSpPr/>
              <p:nvPr/>
            </p:nvSpPr>
            <p:spPr bwMode="auto">
              <a:xfrm rot="10800000">
                <a:off x="76200" y="838200"/>
                <a:ext cx="5715000" cy="1981200"/>
              </a:xfrm>
              <a:prstGeom prst="trapezoid">
                <a:avLst>
                  <a:gd name="adj" fmla="val 123263"/>
                </a:avLst>
              </a:prstGeom>
              <a:solidFill>
                <a:srgbClr val="66FFFF"/>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66565"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solidFill>
                  <a:srgbClr val="663300"/>
                </a:solidFill>
                <a:round/>
                <a:headEnd/>
                <a:tailEnd/>
              </a:ln>
            </p:spPr>
            <p:txBody>
              <a:bodyPr wrap="none" anchor="ctr"/>
              <a:lstStyle/>
              <a:p>
                <a:pPr fontAlgn="base">
                  <a:spcBef>
                    <a:spcPct val="0"/>
                  </a:spcBef>
                  <a:spcAft>
                    <a:spcPct val="0"/>
                  </a:spcAft>
                </a:pPr>
                <a:endParaRPr lang="en-US" sz="2800" dirty="0">
                  <a:solidFill>
                    <a:srgbClr val="000000"/>
                  </a:solidFill>
                </a:endParaRPr>
              </a:p>
            </p:txBody>
          </p:sp>
          <p:sp>
            <p:nvSpPr>
              <p:cNvPr id="66587" name="Text Box 27"/>
              <p:cNvSpPr txBox="1">
                <a:spLocks noChangeArrowheads="1"/>
              </p:cNvSpPr>
              <p:nvPr/>
            </p:nvSpPr>
            <p:spPr bwMode="auto">
              <a:xfrm>
                <a:off x="1760595" y="4283990"/>
                <a:ext cx="2505719" cy="1384954"/>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2800" dirty="0" smtClean="0">
                    <a:solidFill>
                      <a:srgbClr val="000000"/>
                    </a:solidFill>
                  </a:rPr>
                  <a:t>Diverse</a:t>
                </a:r>
              </a:p>
              <a:p>
                <a:pPr algn="ctr" eaLnBrk="0" fontAlgn="base" hangingPunct="0">
                  <a:spcBef>
                    <a:spcPct val="0"/>
                  </a:spcBef>
                  <a:spcAft>
                    <a:spcPct val="0"/>
                  </a:spcAft>
                </a:pPr>
                <a:r>
                  <a:rPr lang="en-US" sz="2800" dirty="0" smtClean="0">
                    <a:solidFill>
                      <a:srgbClr val="000000"/>
                    </a:solidFill>
                  </a:rPr>
                  <a:t>Deconstrained</a:t>
                </a:r>
              </a:p>
              <a:p>
                <a:pPr algn="ctr" eaLnBrk="0" fontAlgn="base" hangingPunct="0">
                  <a:spcBef>
                    <a:spcPct val="0"/>
                  </a:spcBef>
                  <a:spcAft>
                    <a:spcPct val="0"/>
                  </a:spcAft>
                </a:pPr>
                <a:r>
                  <a:rPr lang="en-US" sz="2800" dirty="0" smtClean="0">
                    <a:solidFill>
                      <a:srgbClr val="000000"/>
                    </a:solidFill>
                  </a:rPr>
                  <a:t>(Hardware)</a:t>
                </a:r>
                <a:endParaRPr lang="en-US" sz="2800" dirty="0">
                  <a:solidFill>
                    <a:srgbClr val="000000"/>
                  </a:solidFill>
                </a:endParaRPr>
              </a:p>
            </p:txBody>
          </p:sp>
          <p:sp>
            <p:nvSpPr>
              <p:cNvPr id="69" name="TextBox 68"/>
              <p:cNvSpPr txBox="1"/>
              <p:nvPr/>
            </p:nvSpPr>
            <p:spPr>
              <a:xfrm>
                <a:off x="1760500" y="990600"/>
                <a:ext cx="2505814" cy="1384995"/>
              </a:xfrm>
              <a:prstGeom prst="rect">
                <a:avLst/>
              </a:prstGeom>
              <a:noFill/>
            </p:spPr>
            <p:txBody>
              <a:bodyPr wrap="none" rtlCol="0">
                <a:spAutoFit/>
              </a:bodyPr>
              <a:lstStyle/>
              <a:p>
                <a:pPr algn="ctr" fontAlgn="base">
                  <a:spcBef>
                    <a:spcPct val="0"/>
                  </a:spcBef>
                  <a:spcAft>
                    <a:spcPct val="0"/>
                  </a:spcAft>
                </a:pPr>
                <a:r>
                  <a:rPr lang="en-US" sz="2800" dirty="0" smtClean="0">
                    <a:solidFill>
                      <a:srgbClr val="000000"/>
                    </a:solidFill>
                  </a:rPr>
                  <a:t>Deconstrained</a:t>
                </a:r>
              </a:p>
              <a:p>
                <a:pPr algn="ctr" fontAlgn="base">
                  <a:spcBef>
                    <a:spcPct val="0"/>
                  </a:spcBef>
                  <a:spcAft>
                    <a:spcPct val="0"/>
                  </a:spcAft>
                </a:pPr>
                <a:r>
                  <a:rPr lang="en-US" sz="2800" dirty="0" smtClean="0">
                    <a:solidFill>
                      <a:srgbClr val="000000"/>
                    </a:solidFill>
                  </a:rPr>
                  <a:t>(Applications)</a:t>
                </a:r>
              </a:p>
              <a:p>
                <a:pPr algn="ctr" fontAlgn="base">
                  <a:spcBef>
                    <a:spcPct val="0"/>
                  </a:spcBef>
                  <a:spcAft>
                    <a:spcPct val="0"/>
                  </a:spcAft>
                </a:pPr>
                <a:r>
                  <a:rPr lang="en-US" sz="2800" dirty="0" smtClean="0">
                    <a:solidFill>
                      <a:srgbClr val="000000"/>
                    </a:solidFill>
                  </a:rPr>
                  <a:t>Diverse</a:t>
                </a:r>
              </a:p>
            </p:txBody>
          </p:sp>
          <p:sp>
            <p:nvSpPr>
              <p:cNvPr id="23" name="TextBox 22"/>
              <p:cNvSpPr txBox="1"/>
              <p:nvPr/>
            </p:nvSpPr>
            <p:spPr>
              <a:xfrm>
                <a:off x="4419600" y="2709037"/>
                <a:ext cx="2209800" cy="954107"/>
              </a:xfrm>
              <a:prstGeom prst="rect">
                <a:avLst/>
              </a:prstGeom>
              <a:noFill/>
            </p:spPr>
            <p:txBody>
              <a:bodyPr wrap="square" rtlCol="0">
                <a:spAutoFit/>
              </a:bodyPr>
              <a:lstStyle/>
              <a:p>
                <a:pPr algn="ctr"/>
                <a:r>
                  <a:rPr lang="en-US" sz="2800" dirty="0" smtClean="0">
                    <a:solidFill>
                      <a:srgbClr val="000000"/>
                    </a:solidFill>
                  </a:rPr>
                  <a:t>Constrained</a:t>
                </a:r>
              </a:p>
              <a:p>
                <a:pPr algn="ctr"/>
                <a:r>
                  <a:rPr lang="en-US" sz="2800" dirty="0">
                    <a:solidFill>
                      <a:srgbClr val="000000"/>
                    </a:solidFill>
                  </a:rPr>
                  <a:t>a</a:t>
                </a:r>
                <a:r>
                  <a:rPr lang="en-US" sz="2800" dirty="0" smtClean="0">
                    <a:solidFill>
                      <a:srgbClr val="000000"/>
                    </a:solidFill>
                  </a:rPr>
                  <a:t>nd </a:t>
                </a:r>
                <a:r>
                  <a:rPr lang="en-US" sz="2800" b="1" i="1" dirty="0" smtClean="0">
                    <a:solidFill>
                      <a:srgbClr val="FF0000"/>
                    </a:solidFill>
                  </a:rPr>
                  <a:t>hidden</a:t>
                </a:r>
                <a:endParaRPr lang="en-US" sz="2800" b="1" i="1" dirty="0">
                  <a:solidFill>
                    <a:srgbClr val="FF0000"/>
                  </a:solidFill>
                </a:endParaRPr>
              </a:p>
            </p:txBody>
          </p:sp>
          <p:sp>
            <p:nvSpPr>
              <p:cNvPr id="15" name="TextBox 14"/>
              <p:cNvSpPr txBox="1"/>
              <p:nvPr/>
            </p:nvSpPr>
            <p:spPr>
              <a:xfrm>
                <a:off x="7679049" y="1915180"/>
                <a:ext cx="1083951" cy="523220"/>
              </a:xfrm>
              <a:prstGeom prst="rect">
                <a:avLst/>
              </a:prstGeom>
              <a:solidFill>
                <a:srgbClr val="66FFFF"/>
              </a:solidFill>
            </p:spPr>
            <p:txBody>
              <a:bodyPr wrap="none" rtlCol="0">
                <a:spAutoFit/>
              </a:bodyPr>
              <a:lstStyle/>
              <a:p>
                <a:pPr>
                  <a:defRPr/>
                </a:pPr>
                <a:r>
                  <a:rPr lang="en-US" sz="2800" b="1" kern="0" dirty="0" smtClean="0">
                    <a:solidFill>
                      <a:srgbClr val="000000"/>
                    </a:solidFill>
                  </a:rPr>
                  <a:t>Apps</a:t>
                </a:r>
              </a:p>
            </p:txBody>
          </p:sp>
          <p:sp>
            <p:nvSpPr>
              <p:cNvPr id="16" name="TextBox 15"/>
              <p:cNvSpPr txBox="1"/>
              <p:nvPr/>
            </p:nvSpPr>
            <p:spPr>
              <a:xfrm>
                <a:off x="7891013" y="3048000"/>
                <a:ext cx="702436" cy="523220"/>
              </a:xfrm>
              <a:prstGeom prst="rect">
                <a:avLst/>
              </a:prstGeom>
              <a:solidFill>
                <a:srgbClr val="FFFF00"/>
              </a:solidFill>
            </p:spPr>
            <p:txBody>
              <a:bodyPr wrap="none" rtlCol="0">
                <a:spAutoFit/>
              </a:bodyPr>
              <a:lstStyle/>
              <a:p>
                <a:pPr>
                  <a:defRPr/>
                </a:pPr>
                <a:r>
                  <a:rPr lang="en-US" sz="2800" b="1" kern="0" dirty="0" smtClean="0">
                    <a:solidFill>
                      <a:srgbClr val="000000"/>
                    </a:solidFill>
                  </a:rPr>
                  <a:t>OS</a:t>
                </a:r>
              </a:p>
            </p:txBody>
          </p:sp>
          <p:sp>
            <p:nvSpPr>
              <p:cNvPr id="17" name="TextBox 16"/>
              <p:cNvSpPr txBox="1"/>
              <p:nvPr/>
            </p:nvSpPr>
            <p:spPr>
              <a:xfrm>
                <a:off x="7907649" y="4267200"/>
                <a:ext cx="782587" cy="523220"/>
              </a:xfrm>
              <a:prstGeom prst="rect">
                <a:avLst/>
              </a:prstGeom>
              <a:solidFill>
                <a:srgbClr val="FFCCCC"/>
              </a:solidFill>
            </p:spPr>
            <p:txBody>
              <a:bodyPr wrap="none" rtlCol="0">
                <a:spAutoFit/>
              </a:bodyPr>
              <a:lstStyle/>
              <a:p>
                <a:pPr>
                  <a:defRPr/>
                </a:pPr>
                <a:r>
                  <a:rPr lang="en-US" sz="2800" b="1" kern="0" dirty="0" smtClean="0">
                    <a:solidFill>
                      <a:srgbClr val="000000"/>
                    </a:solidFill>
                  </a:rPr>
                  <a:t>HW</a:t>
                </a:r>
              </a:p>
            </p:txBody>
          </p:sp>
          <p:sp>
            <p:nvSpPr>
              <p:cNvPr id="2" name="Cloud 1"/>
              <p:cNvSpPr/>
              <p:nvPr/>
            </p:nvSpPr>
            <p:spPr bwMode="auto">
              <a:xfrm>
                <a:off x="1447800" y="2438400"/>
                <a:ext cx="2667000" cy="1828800"/>
              </a:xfrm>
              <a:prstGeom prst="cloud">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srgbClr val="000000"/>
                  </a:solidFill>
                </a:endParaRPr>
              </a:p>
            </p:txBody>
          </p:sp>
          <p:sp>
            <p:nvSpPr>
              <p:cNvPr id="14" name="TextBox 13"/>
              <p:cNvSpPr txBox="1"/>
              <p:nvPr/>
            </p:nvSpPr>
            <p:spPr>
              <a:xfrm>
                <a:off x="228600" y="2819400"/>
                <a:ext cx="2590800" cy="954107"/>
              </a:xfrm>
              <a:prstGeom prst="rect">
                <a:avLst/>
              </a:prstGeom>
              <a:solidFill>
                <a:srgbClr val="FFFF00"/>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Core Protocols</a:t>
                </a:r>
              </a:p>
            </p:txBody>
          </p:sp>
        </p:grpSp>
      </p:grpSp>
      <p:sp>
        <p:nvSpPr>
          <p:cNvPr id="3" name="TextBox 2"/>
          <p:cNvSpPr txBox="1"/>
          <p:nvPr/>
        </p:nvSpPr>
        <p:spPr>
          <a:xfrm>
            <a:off x="49445" y="6611779"/>
            <a:ext cx="1510587" cy="246221"/>
          </a:xfrm>
          <a:prstGeom prst="rect">
            <a:avLst/>
          </a:prstGeom>
          <a:noFill/>
        </p:spPr>
        <p:txBody>
          <a:bodyPr wrap="none" rtlCol="0">
            <a:spAutoFit/>
          </a:bodyPr>
          <a:lstStyle/>
          <a:p>
            <a:r>
              <a:rPr lang="en-US" sz="1000" dirty="0"/>
              <a:t>Slide </a:t>
            </a:r>
            <a:r>
              <a:rPr lang="en-US" sz="1000" dirty="0" smtClean="0"/>
              <a:t>courtesy </a:t>
            </a:r>
            <a:r>
              <a:rPr lang="en-US" sz="1000" dirty="0"/>
              <a:t>John </a:t>
            </a:r>
            <a:r>
              <a:rPr lang="en-US" sz="1000" dirty="0" smtClean="0"/>
              <a:t>Doyle</a:t>
            </a:r>
            <a:endParaRPr lang="en-US" sz="1000" dirty="0"/>
          </a:p>
        </p:txBody>
      </p:sp>
      <p:sp>
        <p:nvSpPr>
          <p:cNvPr id="4" name="Slide Number Placeholder 3"/>
          <p:cNvSpPr>
            <a:spLocks noGrp="1"/>
          </p:cNvSpPr>
          <p:nvPr>
            <p:ph type="sldNum" sz="quarter" idx="12"/>
          </p:nvPr>
        </p:nvSpPr>
        <p:spPr/>
        <p:txBody>
          <a:bodyPr/>
          <a:lstStyle/>
          <a:p>
            <a:fld id="{21F837FD-8F87-7743-AB44-21CAE7E625D8}" type="slidenum">
              <a:rPr lang="en-US" smtClean="0"/>
              <a:t>34</a:t>
            </a:fld>
            <a:endParaRPr lang="en-US" dirty="0"/>
          </a:p>
        </p:txBody>
      </p:sp>
      <p:sp>
        <p:nvSpPr>
          <p:cNvPr id="5" name="TextBox 4"/>
          <p:cNvSpPr txBox="1"/>
          <p:nvPr/>
        </p:nvSpPr>
        <p:spPr>
          <a:xfrm>
            <a:off x="67179" y="73454"/>
            <a:ext cx="9009648" cy="1077218"/>
          </a:xfrm>
          <a:prstGeom prst="rect">
            <a:avLst/>
          </a:prstGeom>
          <a:noFill/>
        </p:spPr>
        <p:txBody>
          <a:bodyPr wrap="none" rtlCol="0">
            <a:spAutoFit/>
          </a:bodyPr>
          <a:lstStyle/>
          <a:p>
            <a:pPr algn="ctr"/>
            <a:r>
              <a:rPr lang="en-US" sz="3600" dirty="0" smtClean="0"/>
              <a:t>So What Do We Know About Architecture?</a:t>
            </a:r>
          </a:p>
          <a:p>
            <a:pPr algn="ctr"/>
            <a:r>
              <a:rPr lang="en-US" sz="2800" dirty="0" smtClean="0"/>
              <a:t>(What is the fundamental architecture of complex systems?)</a:t>
            </a:r>
            <a:endParaRPr lang="en-US" sz="2800" dirty="0"/>
          </a:p>
        </p:txBody>
      </p:sp>
    </p:spTree>
    <p:extLst>
      <p:ext uri="{BB962C8B-B14F-4D97-AF65-F5344CB8AC3E}">
        <p14:creationId xmlns:p14="http://schemas.microsoft.com/office/powerpoint/2010/main" val="2169492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Group 6"/>
          <p:cNvGrpSpPr/>
          <p:nvPr/>
        </p:nvGrpSpPr>
        <p:grpSpPr>
          <a:xfrm>
            <a:off x="76198" y="449926"/>
            <a:ext cx="9253636" cy="6074967"/>
            <a:chOff x="76200" y="-439037"/>
            <a:chExt cx="9253636" cy="6847775"/>
          </a:xfrm>
        </p:grpSpPr>
        <p:grpSp>
          <p:nvGrpSpPr>
            <p:cNvPr id="664578" name="Group 2"/>
            <p:cNvGrpSpPr>
              <a:grpSpLocks/>
            </p:cNvGrpSpPr>
            <p:nvPr/>
          </p:nvGrpSpPr>
          <p:grpSpPr bwMode="auto">
            <a:xfrm>
              <a:off x="76200" y="76200"/>
              <a:ext cx="9067800" cy="2743200"/>
              <a:chOff x="48" y="48"/>
              <a:chExt cx="5712" cy="1728"/>
            </a:xfrm>
          </p:grpSpPr>
          <p:grpSp>
            <p:nvGrpSpPr>
              <p:cNvPr id="664579" name="Group 3"/>
              <p:cNvGrpSpPr>
                <a:grpSpLocks/>
              </p:cNvGrpSpPr>
              <p:nvPr/>
            </p:nvGrpSpPr>
            <p:grpSpPr bwMode="auto">
              <a:xfrm>
                <a:off x="1494" y="390"/>
                <a:ext cx="960" cy="1032"/>
                <a:chOff x="768" y="912"/>
                <a:chExt cx="1824" cy="2064"/>
              </a:xfrm>
            </p:grpSpPr>
            <p:sp>
              <p:nvSpPr>
                <p:cNvPr id="664580" name="AutoShape 4"/>
                <p:cNvSpPr>
                  <a:spLocks noChangeArrowheads="1"/>
                </p:cNvSpPr>
                <p:nvPr/>
              </p:nvSpPr>
              <p:spPr bwMode="auto">
                <a:xfrm rot="5400000">
                  <a:off x="648" y="1032"/>
                  <a:ext cx="2064" cy="1824"/>
                </a:xfrm>
                <a:prstGeom prst="triangle">
                  <a:avLst>
                    <a:gd name="adj" fmla="val 50000"/>
                  </a:avLst>
                </a:prstGeom>
                <a:solidFill>
                  <a:srgbClr val="FF99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vert="eaVert" wrap="none" lIns="91430" tIns="45716" rIns="91430" bIns="45716" anchor="ctr"/>
                <a:lstStyle/>
                <a:p>
                  <a:pPr algn="ctr" eaLnBrk="0" hangingPunct="0"/>
                  <a:endParaRPr lang="en-US" sz="3600" dirty="0">
                    <a:solidFill>
                      <a:schemeClr val="bg1"/>
                    </a:solidFill>
                    <a:latin typeface="Times New Roman" charset="0"/>
                  </a:endParaRPr>
                </a:p>
              </p:txBody>
            </p:sp>
            <p:sp>
              <p:nvSpPr>
                <p:cNvPr id="664581" name="Line 5"/>
                <p:cNvSpPr>
                  <a:spLocks noChangeShapeType="1"/>
                </p:cNvSpPr>
                <p:nvPr/>
              </p:nvSpPr>
              <p:spPr bwMode="auto">
                <a:xfrm>
                  <a:off x="912" y="1392"/>
                  <a:ext cx="1392" cy="480"/>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2" name="Line 6"/>
                <p:cNvSpPr>
                  <a:spLocks noChangeShapeType="1"/>
                </p:cNvSpPr>
                <p:nvPr/>
              </p:nvSpPr>
              <p:spPr bwMode="auto">
                <a:xfrm>
                  <a:off x="912" y="1632"/>
                  <a:ext cx="1392" cy="288"/>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3" name="Line 7"/>
                <p:cNvSpPr>
                  <a:spLocks noChangeShapeType="1"/>
                </p:cNvSpPr>
                <p:nvPr/>
              </p:nvSpPr>
              <p:spPr bwMode="auto">
                <a:xfrm>
                  <a:off x="912" y="1920"/>
                  <a:ext cx="1392" cy="48"/>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4" name="Line 8"/>
                <p:cNvSpPr>
                  <a:spLocks noChangeShapeType="1"/>
                </p:cNvSpPr>
                <p:nvPr/>
              </p:nvSpPr>
              <p:spPr bwMode="auto">
                <a:xfrm flipV="1">
                  <a:off x="912" y="2016"/>
                  <a:ext cx="1392" cy="240"/>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5" name="Line 9"/>
                <p:cNvSpPr>
                  <a:spLocks noChangeShapeType="1"/>
                </p:cNvSpPr>
                <p:nvPr/>
              </p:nvSpPr>
              <p:spPr bwMode="auto">
                <a:xfrm flipV="1">
                  <a:off x="912" y="2064"/>
                  <a:ext cx="1392" cy="480"/>
                </a:xfrm>
                <a:prstGeom prst="line">
                  <a:avLst/>
                </a:prstGeom>
                <a:noFill/>
                <a:ln w="38100">
                  <a:solidFill>
                    <a:schemeClr val="bg1"/>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grpSp>
          <p:sp>
            <p:nvSpPr>
              <p:cNvPr id="664586" name="AutoShape 10"/>
              <p:cNvSpPr>
                <a:spLocks noChangeArrowheads="1"/>
              </p:cNvSpPr>
              <p:nvPr/>
            </p:nvSpPr>
            <p:spPr bwMode="auto">
              <a:xfrm>
                <a:off x="2454" y="651"/>
                <a:ext cx="528" cy="453"/>
              </a:xfrm>
              <a:prstGeom prst="roundRect">
                <a:avLst>
                  <a:gd name="adj" fmla="val 16667"/>
                </a:avLst>
              </a:prstGeom>
              <a:solidFill>
                <a:srgbClr val="CCECFF"/>
              </a:solidFill>
              <a:ln w="76200">
                <a:solidFill>
                  <a:srgbClr val="3333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endParaRPr lang="en-US" sz="2800" dirty="0">
                  <a:solidFill>
                    <a:schemeClr val="bg1"/>
                  </a:solidFill>
                  <a:latin typeface="Times New Roman" charset="0"/>
                </a:endParaRPr>
              </a:p>
            </p:txBody>
          </p:sp>
          <p:sp>
            <p:nvSpPr>
              <p:cNvPr id="664587" name="AutoShape 11"/>
              <p:cNvSpPr>
                <a:spLocks noChangeArrowheads="1"/>
              </p:cNvSpPr>
              <p:nvPr/>
            </p:nvSpPr>
            <p:spPr bwMode="auto">
              <a:xfrm rot="16200000" flipH="1">
                <a:off x="2934" y="288"/>
                <a:ext cx="1296" cy="1200"/>
              </a:xfrm>
              <a:prstGeom prst="triangle">
                <a:avLst>
                  <a:gd name="adj" fmla="val 50000"/>
                </a:avLst>
              </a:prstGeom>
              <a:solidFill>
                <a:srgbClr val="CCFF66"/>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lIns="91430" tIns="45716" rIns="91430" bIns="45716" anchor="ctr"/>
              <a:lstStyle/>
              <a:p>
                <a:pPr algn="ctr" eaLnBrk="0" hangingPunct="0"/>
                <a:endParaRPr lang="en-US" sz="3600" dirty="0">
                  <a:solidFill>
                    <a:schemeClr val="bg1"/>
                  </a:solidFill>
                  <a:latin typeface="Times New Roman" charset="0"/>
                </a:endParaRPr>
              </a:p>
            </p:txBody>
          </p:sp>
          <p:sp>
            <p:nvSpPr>
              <p:cNvPr id="664588" name="Line 12"/>
              <p:cNvSpPr>
                <a:spLocks noChangeShapeType="1"/>
              </p:cNvSpPr>
              <p:nvPr/>
            </p:nvSpPr>
            <p:spPr bwMode="auto">
              <a:xfrm rot="20343341" flipH="1">
                <a:off x="3023" y="508"/>
                <a:ext cx="1195" cy="205"/>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89" name="Line 13"/>
              <p:cNvSpPr>
                <a:spLocks noChangeShapeType="1"/>
              </p:cNvSpPr>
              <p:nvPr/>
            </p:nvSpPr>
            <p:spPr bwMode="auto">
              <a:xfrm rot="20343341" flipH="1">
                <a:off x="3068" y="610"/>
                <a:ext cx="1055" cy="103"/>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0" name="Line 14"/>
              <p:cNvSpPr>
                <a:spLocks noChangeShapeType="1"/>
              </p:cNvSpPr>
              <p:nvPr/>
            </p:nvSpPr>
            <p:spPr bwMode="auto">
              <a:xfrm rot="20343341" flipH="1">
                <a:off x="3066" y="710"/>
                <a:ext cx="1030" cy="11"/>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1" name="Line 15"/>
              <p:cNvSpPr>
                <a:spLocks noChangeShapeType="1"/>
              </p:cNvSpPr>
              <p:nvPr/>
            </p:nvSpPr>
            <p:spPr bwMode="auto">
              <a:xfrm rot="-1256659" flipH="1" flipV="1">
                <a:off x="3111" y="721"/>
                <a:ext cx="961" cy="92"/>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2" name="Line 16"/>
              <p:cNvSpPr>
                <a:spLocks noChangeShapeType="1"/>
              </p:cNvSpPr>
              <p:nvPr/>
            </p:nvSpPr>
            <p:spPr bwMode="auto">
              <a:xfrm rot="-1256659" flipH="1" flipV="1">
                <a:off x="3166" y="759"/>
                <a:ext cx="920" cy="192"/>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3" name="Line 17"/>
              <p:cNvSpPr>
                <a:spLocks noChangeShapeType="1"/>
              </p:cNvSpPr>
              <p:nvPr/>
            </p:nvSpPr>
            <p:spPr bwMode="auto">
              <a:xfrm rot="1216396" flipH="1">
                <a:off x="3247" y="831"/>
                <a:ext cx="834" cy="190"/>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4" name="Line 18"/>
              <p:cNvSpPr>
                <a:spLocks noChangeShapeType="1"/>
              </p:cNvSpPr>
              <p:nvPr/>
            </p:nvSpPr>
            <p:spPr bwMode="auto">
              <a:xfrm rot="1216396" flipH="1">
                <a:off x="3184" y="930"/>
                <a:ext cx="923" cy="95"/>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5" name="Line 19"/>
              <p:cNvSpPr>
                <a:spLocks noChangeShapeType="1"/>
              </p:cNvSpPr>
              <p:nvPr/>
            </p:nvSpPr>
            <p:spPr bwMode="auto">
              <a:xfrm rot="1216396" flipH="1">
                <a:off x="3130" y="1031"/>
                <a:ext cx="1055" cy="12"/>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6" name="Line 20"/>
              <p:cNvSpPr>
                <a:spLocks noChangeShapeType="1"/>
              </p:cNvSpPr>
              <p:nvPr/>
            </p:nvSpPr>
            <p:spPr bwMode="auto">
              <a:xfrm rot="1216396" flipH="1" flipV="1">
                <a:off x="3079" y="1057"/>
                <a:ext cx="1099" cy="74"/>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7" name="Line 21"/>
              <p:cNvSpPr>
                <a:spLocks noChangeShapeType="1"/>
              </p:cNvSpPr>
              <p:nvPr/>
            </p:nvSpPr>
            <p:spPr bwMode="auto">
              <a:xfrm rot="1811576" flipH="1">
                <a:off x="3045" y="1113"/>
                <a:ext cx="1179" cy="91"/>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664598" name="AutoShape 22"/>
              <p:cNvSpPr>
                <a:spLocks noChangeArrowheads="1"/>
              </p:cNvSpPr>
              <p:nvPr/>
            </p:nvSpPr>
            <p:spPr bwMode="auto">
              <a:xfrm>
                <a:off x="48" y="96"/>
                <a:ext cx="1440" cy="1632"/>
              </a:xfrm>
              <a:prstGeom prst="rightArrow">
                <a:avLst>
                  <a:gd name="adj1" fmla="val 50000"/>
                  <a:gd name="adj2" fmla="val 25000"/>
                </a:avLst>
              </a:prstGeom>
              <a:solidFill>
                <a:srgbClr val="A50021"/>
              </a:solidFill>
              <a:ln>
                <a:noFill/>
              </a:ln>
              <a:effectLst/>
              <a:extLst>
                <a:ext uri="{91240B29-F687-4f45-9708-019B960494DF}">
                  <a14:hiddenLine xmlns:a14="http://schemas.microsoft.com/office/drawing/2010/main" xmlns="" w="38100">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r>
                  <a:rPr lang="en-US" sz="2400" dirty="0">
                    <a:latin typeface="Times New Roman" charset="0"/>
                  </a:rPr>
                  <a:t>fan-in </a:t>
                </a:r>
              </a:p>
              <a:p>
                <a:pPr algn="ctr" eaLnBrk="0" hangingPunct="0"/>
                <a:r>
                  <a:rPr lang="en-US" sz="2400" dirty="0">
                    <a:latin typeface="Times New Roman" charset="0"/>
                  </a:rPr>
                  <a:t>of </a:t>
                </a:r>
                <a:r>
                  <a:rPr lang="en-US" sz="2400" dirty="0" smtClean="0">
                    <a:latin typeface="Times New Roman" charset="0"/>
                  </a:rPr>
                  <a:t>diverse </a:t>
                </a:r>
                <a:endParaRPr lang="en-US" sz="2400" dirty="0">
                  <a:latin typeface="Times New Roman" charset="0"/>
                </a:endParaRPr>
              </a:p>
              <a:p>
                <a:pPr algn="ctr" eaLnBrk="0" hangingPunct="0"/>
                <a:r>
                  <a:rPr lang="en-US" sz="2400" dirty="0" smtClean="0">
                    <a:latin typeface="Times New Roman" charset="0"/>
                  </a:rPr>
                  <a:t>inputs</a:t>
                </a:r>
                <a:endParaRPr lang="en-US" sz="2400" dirty="0">
                  <a:latin typeface="Times New Roman" charset="0"/>
                </a:endParaRPr>
              </a:p>
            </p:txBody>
          </p:sp>
          <p:sp>
            <p:nvSpPr>
              <p:cNvPr id="664599" name="AutoShape 23"/>
              <p:cNvSpPr>
                <a:spLocks noChangeArrowheads="1"/>
              </p:cNvSpPr>
              <p:nvPr/>
            </p:nvSpPr>
            <p:spPr bwMode="auto">
              <a:xfrm>
                <a:off x="4224" y="48"/>
                <a:ext cx="1536" cy="1728"/>
              </a:xfrm>
              <a:prstGeom prst="rightArrow">
                <a:avLst>
                  <a:gd name="adj1" fmla="val 50000"/>
                  <a:gd name="adj2" fmla="val 25000"/>
                </a:avLst>
              </a:prstGeom>
              <a:solidFill>
                <a:srgbClr val="336600"/>
              </a:solidFill>
              <a:ln>
                <a:noFill/>
              </a:ln>
              <a:effectLst/>
              <a:extLst>
                <a:ext uri="{91240B29-F687-4f45-9708-019B960494DF}">
                  <a14:hiddenLine xmlns:a14="http://schemas.microsoft.com/office/drawing/2010/main" xmlns="" w="38100">
                    <a:solidFill>
                      <a:srgbClr val="FF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r>
                  <a:rPr lang="en-US" sz="2400" dirty="0">
                    <a:latin typeface="Times New Roman" charset="0"/>
                  </a:rPr>
                  <a:t>fan-out </a:t>
                </a:r>
              </a:p>
              <a:p>
                <a:pPr algn="ctr" eaLnBrk="0" hangingPunct="0"/>
                <a:r>
                  <a:rPr lang="en-US" sz="2400" dirty="0">
                    <a:latin typeface="Times New Roman" charset="0"/>
                  </a:rPr>
                  <a:t>of diverse </a:t>
                </a:r>
              </a:p>
              <a:p>
                <a:pPr algn="ctr" eaLnBrk="0" hangingPunct="0"/>
                <a:r>
                  <a:rPr lang="en-US" sz="2400" dirty="0">
                    <a:latin typeface="Times New Roman" charset="0"/>
                  </a:rPr>
                  <a:t>outputs</a:t>
                </a:r>
                <a:endParaRPr lang="en-US" sz="2800" b="1" dirty="0">
                  <a:latin typeface="Times New Roman" charset="0"/>
                </a:endParaRPr>
              </a:p>
            </p:txBody>
          </p:sp>
        </p:grpSp>
        <p:grpSp>
          <p:nvGrpSpPr>
            <p:cNvPr id="664602" name="Group 26"/>
            <p:cNvGrpSpPr>
              <a:grpSpLocks/>
            </p:cNvGrpSpPr>
            <p:nvPr/>
          </p:nvGrpSpPr>
          <p:grpSpPr bwMode="auto">
            <a:xfrm>
              <a:off x="152400" y="2971800"/>
              <a:ext cx="3733800" cy="3436938"/>
              <a:chOff x="96" y="1872"/>
              <a:chExt cx="2352" cy="2165"/>
            </a:xfrm>
          </p:grpSpPr>
          <p:sp>
            <p:nvSpPr>
              <p:cNvPr id="664603" name="AutoShape 27"/>
              <p:cNvSpPr>
                <a:spLocks noChangeArrowheads="1"/>
              </p:cNvSpPr>
              <p:nvPr/>
            </p:nvSpPr>
            <p:spPr bwMode="auto">
              <a:xfrm>
                <a:off x="96" y="1872"/>
                <a:ext cx="2352" cy="912"/>
              </a:xfrm>
              <a:custGeom>
                <a:avLst/>
                <a:gdLst>
                  <a:gd name="G0" fmla="+- 9612 0 0"/>
                  <a:gd name="G1" fmla="+- 21600 0 9612"/>
                  <a:gd name="G2" fmla="*/ 9612 1 2"/>
                  <a:gd name="G3" fmla="+- 21600 0 G2"/>
                  <a:gd name="G4" fmla="+/ 9612 21600 2"/>
                  <a:gd name="G5" fmla="+/ G1 0 2"/>
                  <a:gd name="G6" fmla="*/ 21600 21600 9612"/>
                  <a:gd name="G7" fmla="*/ G6 1 2"/>
                  <a:gd name="G8" fmla="+- 21600 0 G7"/>
                  <a:gd name="G9" fmla="*/ 21600 1 2"/>
                  <a:gd name="G10" fmla="+- 9612 0 G9"/>
                  <a:gd name="G11" fmla="?: G10 G8 0"/>
                  <a:gd name="G12" fmla="?: G10 G7 21600"/>
                  <a:gd name="T0" fmla="*/ 16794 w 21600"/>
                  <a:gd name="T1" fmla="*/ 10800 h 21600"/>
                  <a:gd name="T2" fmla="*/ 10800 w 21600"/>
                  <a:gd name="T3" fmla="*/ 21600 h 21600"/>
                  <a:gd name="T4" fmla="*/ 4806 w 21600"/>
                  <a:gd name="T5" fmla="*/ 10800 h 21600"/>
                  <a:gd name="T6" fmla="*/ 10800 w 21600"/>
                  <a:gd name="T7" fmla="*/ 0 h 21600"/>
                  <a:gd name="T8" fmla="*/ 6606 w 21600"/>
                  <a:gd name="T9" fmla="*/ 6606 h 21600"/>
                  <a:gd name="T10" fmla="*/ 14994 w 21600"/>
                  <a:gd name="T11" fmla="*/ 14994 h 21600"/>
                </a:gdLst>
                <a:ahLst/>
                <a:cxnLst>
                  <a:cxn ang="0">
                    <a:pos x="T0" y="T1"/>
                  </a:cxn>
                  <a:cxn ang="0">
                    <a:pos x="T2" y="T3"/>
                  </a:cxn>
                  <a:cxn ang="0">
                    <a:pos x="T4" y="T5"/>
                  </a:cxn>
                  <a:cxn ang="0">
                    <a:pos x="T6" y="T7"/>
                  </a:cxn>
                </a:cxnLst>
                <a:rect l="T8" t="T9" r="T10" b="T11"/>
                <a:pathLst>
                  <a:path w="21600" h="21600">
                    <a:moveTo>
                      <a:pt x="0" y="0"/>
                    </a:moveTo>
                    <a:lnTo>
                      <a:pt x="9612" y="21600"/>
                    </a:lnTo>
                    <a:lnTo>
                      <a:pt x="11988" y="21600"/>
                    </a:lnTo>
                    <a:lnTo>
                      <a:pt x="21600" y="0"/>
                    </a:lnTo>
                    <a:close/>
                  </a:path>
                </a:pathLst>
              </a:custGeom>
              <a:solidFill>
                <a:srgbClr val="3333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30" tIns="45716" rIns="91430" bIns="45716" anchor="ctr"/>
              <a:lstStyle/>
              <a:p>
                <a:pPr algn="ctr" eaLnBrk="0" hangingPunct="0"/>
                <a:r>
                  <a:rPr lang="en-US" sz="2800" dirty="0">
                    <a:latin typeface="Times New Roman" charset="0"/>
                  </a:rPr>
                  <a:t>Diverse</a:t>
                </a:r>
              </a:p>
              <a:p>
                <a:pPr algn="ctr" eaLnBrk="0" hangingPunct="0"/>
                <a:r>
                  <a:rPr lang="en-US" sz="2800" dirty="0">
                    <a:latin typeface="Times New Roman" charset="0"/>
                  </a:rPr>
                  <a:t>function</a:t>
                </a:r>
              </a:p>
              <a:p>
                <a:pPr algn="ctr" eaLnBrk="0" hangingPunct="0"/>
                <a:endParaRPr lang="en-US" sz="3200" dirty="0">
                  <a:latin typeface="Times New Roman" charset="0"/>
                </a:endParaRPr>
              </a:p>
            </p:txBody>
          </p:sp>
          <p:sp>
            <p:nvSpPr>
              <p:cNvPr id="664604" name="AutoShape 28"/>
              <p:cNvSpPr>
                <a:spLocks noChangeArrowheads="1"/>
              </p:cNvSpPr>
              <p:nvPr/>
            </p:nvSpPr>
            <p:spPr bwMode="auto">
              <a:xfrm flipV="1">
                <a:off x="96" y="3168"/>
                <a:ext cx="2352" cy="864"/>
              </a:xfrm>
              <a:custGeom>
                <a:avLst/>
                <a:gdLst>
                  <a:gd name="G0" fmla="+- 9612 0 0"/>
                  <a:gd name="G1" fmla="+- 21600 0 9612"/>
                  <a:gd name="G2" fmla="*/ 9612 1 2"/>
                  <a:gd name="G3" fmla="+- 21600 0 G2"/>
                  <a:gd name="G4" fmla="+/ 9612 21600 2"/>
                  <a:gd name="G5" fmla="+/ G1 0 2"/>
                  <a:gd name="G6" fmla="*/ 21600 21600 9612"/>
                  <a:gd name="G7" fmla="*/ G6 1 2"/>
                  <a:gd name="G8" fmla="+- 21600 0 G7"/>
                  <a:gd name="G9" fmla="*/ 21600 1 2"/>
                  <a:gd name="G10" fmla="+- 9612 0 G9"/>
                  <a:gd name="G11" fmla="?: G10 G8 0"/>
                  <a:gd name="G12" fmla="?: G10 G7 21600"/>
                  <a:gd name="T0" fmla="*/ 16794 w 21600"/>
                  <a:gd name="T1" fmla="*/ 10800 h 21600"/>
                  <a:gd name="T2" fmla="*/ 10800 w 21600"/>
                  <a:gd name="T3" fmla="*/ 21600 h 21600"/>
                  <a:gd name="T4" fmla="*/ 4806 w 21600"/>
                  <a:gd name="T5" fmla="*/ 10800 h 21600"/>
                  <a:gd name="T6" fmla="*/ 10800 w 21600"/>
                  <a:gd name="T7" fmla="*/ 0 h 21600"/>
                  <a:gd name="T8" fmla="*/ 6606 w 21600"/>
                  <a:gd name="T9" fmla="*/ 6606 h 21600"/>
                  <a:gd name="T10" fmla="*/ 14994 w 21600"/>
                  <a:gd name="T11" fmla="*/ 14994 h 21600"/>
                </a:gdLst>
                <a:ahLst/>
                <a:cxnLst>
                  <a:cxn ang="0">
                    <a:pos x="T0" y="T1"/>
                  </a:cxn>
                  <a:cxn ang="0">
                    <a:pos x="T2" y="T3"/>
                  </a:cxn>
                  <a:cxn ang="0">
                    <a:pos x="T4" y="T5"/>
                  </a:cxn>
                  <a:cxn ang="0">
                    <a:pos x="T6" y="T7"/>
                  </a:cxn>
                </a:cxnLst>
                <a:rect l="T8" t="T9" r="T10" b="T11"/>
                <a:pathLst>
                  <a:path w="21600" h="21600">
                    <a:moveTo>
                      <a:pt x="0" y="0"/>
                    </a:moveTo>
                    <a:lnTo>
                      <a:pt x="9612" y="21600"/>
                    </a:lnTo>
                    <a:lnTo>
                      <a:pt x="11988" y="21600"/>
                    </a:lnTo>
                    <a:lnTo>
                      <a:pt x="21600" y="0"/>
                    </a:lnTo>
                    <a:close/>
                  </a:path>
                </a:pathLst>
              </a:custGeom>
              <a:solidFill>
                <a:srgbClr val="9900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lIns="91430" tIns="45716" rIns="91430" bIns="45716" anchor="ctr"/>
              <a:lstStyle/>
              <a:p>
                <a:pPr algn="ctr" eaLnBrk="0" hangingPunct="0"/>
                <a:endParaRPr lang="en-US" sz="3200" dirty="0">
                  <a:latin typeface="Times New Roman" charset="0"/>
                </a:endParaRPr>
              </a:p>
            </p:txBody>
          </p:sp>
          <p:sp>
            <p:nvSpPr>
              <p:cNvPr id="664605" name="Text Box 29"/>
              <p:cNvSpPr txBox="1">
                <a:spLocks noChangeArrowheads="1"/>
              </p:cNvSpPr>
              <p:nvPr/>
            </p:nvSpPr>
            <p:spPr bwMode="auto">
              <a:xfrm>
                <a:off x="734" y="3360"/>
                <a:ext cx="1209" cy="6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30" tIns="45716" rIns="91430" bIns="45716">
                <a:spAutoFit/>
              </a:bodyPr>
              <a:lstStyle/>
              <a:p>
                <a:pPr algn="ctr" eaLnBrk="0" hangingPunct="0"/>
                <a:r>
                  <a:rPr lang="en-US" sz="2800" dirty="0">
                    <a:latin typeface="Times New Roman" charset="0"/>
                  </a:rPr>
                  <a:t>Diverse</a:t>
                </a:r>
              </a:p>
              <a:p>
                <a:pPr algn="ctr" eaLnBrk="0" hangingPunct="0"/>
                <a:r>
                  <a:rPr lang="en-US" sz="2800" dirty="0">
                    <a:latin typeface="Times New Roman" charset="0"/>
                  </a:rPr>
                  <a:t>components</a:t>
                </a:r>
              </a:p>
            </p:txBody>
          </p:sp>
          <p:sp>
            <p:nvSpPr>
              <p:cNvPr id="664606" name="Rectangle 30"/>
              <p:cNvSpPr>
                <a:spLocks noChangeArrowheads="1"/>
              </p:cNvSpPr>
              <p:nvPr/>
            </p:nvSpPr>
            <p:spPr bwMode="auto">
              <a:xfrm>
                <a:off x="720" y="2660"/>
                <a:ext cx="1134" cy="604"/>
              </a:xfrm>
              <a:prstGeom prst="rect">
                <a:avLst/>
              </a:prstGeom>
              <a:solidFill>
                <a:srgbClr val="66CC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1430" tIns="45716" rIns="91430" bIns="45716" anchor="ctr">
                <a:spAutoFit/>
              </a:bodyPr>
              <a:lstStyle/>
              <a:p>
                <a:pPr algn="ctr" eaLnBrk="0" hangingPunct="0"/>
                <a:r>
                  <a:rPr lang="en-US" sz="2800" b="1" dirty="0">
                    <a:solidFill>
                      <a:schemeClr val="bg1"/>
                    </a:solidFill>
                    <a:latin typeface="Helvetica" charset="0"/>
                  </a:rPr>
                  <a:t>Universal</a:t>
                </a:r>
              </a:p>
              <a:p>
                <a:pPr algn="ctr" eaLnBrk="0" hangingPunct="0"/>
                <a:r>
                  <a:rPr lang="en-US" sz="2800" b="1" dirty="0">
                    <a:solidFill>
                      <a:schemeClr val="bg1"/>
                    </a:solidFill>
                    <a:latin typeface="Helvetica" charset="0"/>
                  </a:rPr>
                  <a:t>Control</a:t>
                </a:r>
              </a:p>
            </p:txBody>
          </p:sp>
        </p:grpSp>
        <p:sp>
          <p:nvSpPr>
            <p:cNvPr id="664607" name="Rectangle 31"/>
            <p:cNvSpPr>
              <a:spLocks noChangeArrowheads="1"/>
            </p:cNvSpPr>
            <p:nvPr/>
          </p:nvSpPr>
          <p:spPr bwMode="auto">
            <a:xfrm>
              <a:off x="3200399" y="3506679"/>
              <a:ext cx="5943599" cy="10054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6" rIns="91430" bIns="45716" anchor="ctr"/>
            <a:lstStyle/>
            <a:p>
              <a:pPr algn="ctr"/>
              <a:r>
                <a:rPr lang="en-US" sz="3200" i="1" dirty="0" smtClean="0">
                  <a:solidFill>
                    <a:srgbClr val="000000"/>
                  </a:solidFill>
                  <a:latin typeface="Times New Roman" charset="0"/>
                  <a:cs typeface="Arial" charset="0"/>
                </a:rPr>
                <a:t>Universal Architectural Principles</a:t>
              </a:r>
            </a:p>
          </p:txBody>
        </p:sp>
        <p:sp>
          <p:nvSpPr>
            <p:cNvPr id="664608" name="Rectangle 32"/>
            <p:cNvSpPr>
              <a:spLocks noChangeArrowheads="1"/>
            </p:cNvSpPr>
            <p:nvPr/>
          </p:nvSpPr>
          <p:spPr bwMode="auto">
            <a:xfrm>
              <a:off x="3386235" y="4610274"/>
              <a:ext cx="5943601" cy="1142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30" tIns="45716" rIns="91430" bIns="45716"/>
            <a:lstStyle/>
            <a:p>
              <a:pPr marL="342900" indent="-342900">
                <a:spcBef>
                  <a:spcPct val="20000"/>
                </a:spcBef>
                <a:buFontTx/>
                <a:buChar char="•"/>
              </a:pPr>
              <a:r>
                <a:rPr lang="en-US" sz="2400" i="1" dirty="0">
                  <a:latin typeface="Times New Roman" charset="0"/>
                  <a:cs typeface="Arial" charset="0"/>
                </a:rPr>
                <a:t>Bowties</a:t>
              </a:r>
              <a:r>
                <a:rPr lang="en-US" sz="2400" dirty="0">
                  <a:latin typeface="Times New Roman" charset="0"/>
                  <a:cs typeface="Arial" charset="0"/>
                </a:rPr>
                <a:t> for </a:t>
              </a:r>
              <a:r>
                <a:rPr lang="en-US" sz="2400" i="1" dirty="0">
                  <a:solidFill>
                    <a:srgbClr val="FF0000"/>
                  </a:solidFill>
                  <a:latin typeface="Times New Roman" charset="0"/>
                  <a:cs typeface="Arial" charset="0"/>
                </a:rPr>
                <a:t>flows within layers </a:t>
              </a:r>
              <a:r>
                <a:rPr lang="en-US" sz="2400" dirty="0">
                  <a:latin typeface="Times New Roman" charset="0"/>
                  <a:cs typeface="Arial" charset="0"/>
                </a:rPr>
                <a:t>(protocol</a:t>
              </a:r>
              <a:r>
                <a:rPr lang="en-US" sz="2400" dirty="0" smtClean="0">
                  <a:latin typeface="Times New Roman" charset="0"/>
                  <a:cs typeface="Arial" charset="0"/>
                </a:rPr>
                <a:t>)</a:t>
              </a:r>
              <a:endParaRPr lang="en-US" sz="2400" i="1" dirty="0" smtClean="0">
                <a:latin typeface="Times New Roman" charset="0"/>
                <a:cs typeface="Arial" charset="0"/>
              </a:endParaRPr>
            </a:p>
            <a:p>
              <a:pPr marL="342900" indent="-342900">
                <a:spcBef>
                  <a:spcPct val="20000"/>
                </a:spcBef>
                <a:buFontTx/>
                <a:buChar char="•"/>
              </a:pPr>
              <a:r>
                <a:rPr lang="en-US" sz="2400" i="1" dirty="0" smtClean="0">
                  <a:latin typeface="Times New Roman" charset="0"/>
                  <a:cs typeface="Arial" charset="0"/>
                </a:rPr>
                <a:t>Hourglasses</a:t>
              </a:r>
              <a:r>
                <a:rPr lang="en-US" sz="2400" dirty="0" smtClean="0">
                  <a:latin typeface="Times New Roman" charset="0"/>
                  <a:cs typeface="Arial" charset="0"/>
                </a:rPr>
                <a:t> </a:t>
              </a:r>
              <a:r>
                <a:rPr lang="en-US" sz="2400" dirty="0">
                  <a:latin typeface="Times New Roman" charset="0"/>
                  <a:cs typeface="Arial" charset="0"/>
                </a:rPr>
                <a:t>for </a:t>
              </a:r>
              <a:r>
                <a:rPr lang="en-US" sz="2400" i="1" dirty="0">
                  <a:solidFill>
                    <a:srgbClr val="FF0000"/>
                  </a:solidFill>
                  <a:latin typeface="Times New Roman" charset="0"/>
                  <a:cs typeface="Arial" charset="0"/>
                </a:rPr>
                <a:t>layering of </a:t>
              </a:r>
              <a:r>
                <a:rPr lang="en-US" sz="2400" i="1" dirty="0" smtClean="0">
                  <a:solidFill>
                    <a:srgbClr val="FF0000"/>
                  </a:solidFill>
                  <a:latin typeface="Times New Roman" charset="0"/>
                  <a:cs typeface="Arial" charset="0"/>
                </a:rPr>
                <a:t>control </a:t>
              </a:r>
              <a:r>
                <a:rPr lang="en-US" sz="2400" dirty="0" smtClean="0">
                  <a:solidFill>
                    <a:srgbClr val="000000"/>
                  </a:solidFill>
                  <a:latin typeface="Times New Roman" charset="0"/>
                  <a:cs typeface="Arial" charset="0"/>
                </a:rPr>
                <a:t>(stack)</a:t>
              </a:r>
              <a:endParaRPr lang="en-US" sz="2400" i="1" dirty="0">
                <a:solidFill>
                  <a:srgbClr val="FF0000"/>
                </a:solidFill>
                <a:latin typeface="Times New Roman" charset="0"/>
                <a:cs typeface="Arial" charset="0"/>
              </a:endParaRPr>
            </a:p>
            <a:p>
              <a:pPr marL="342900" indent="-342900">
                <a:spcBef>
                  <a:spcPct val="20000"/>
                </a:spcBef>
                <a:buFontTx/>
                <a:buChar char="•"/>
              </a:pPr>
              <a:r>
                <a:rPr lang="en-US" sz="2400" i="1" dirty="0" smtClean="0">
                  <a:solidFill>
                    <a:srgbClr val="000000"/>
                  </a:solidFill>
                  <a:latin typeface="Times New Roman" charset="0"/>
                  <a:cs typeface="Arial" charset="0"/>
                </a:rPr>
                <a:t>Constraints that Deconstrain</a:t>
              </a:r>
              <a:endParaRPr lang="en-US" sz="2400" i="1" dirty="0">
                <a:solidFill>
                  <a:srgbClr val="000000"/>
                </a:solidFill>
                <a:latin typeface="Times New Roman" charset="0"/>
                <a:cs typeface="Arial" charset="0"/>
              </a:endParaRPr>
            </a:p>
          </p:txBody>
        </p:sp>
        <p:sp>
          <p:nvSpPr>
            <p:cNvPr id="2" name="TextBox 1"/>
            <p:cNvSpPr txBox="1"/>
            <p:nvPr/>
          </p:nvSpPr>
          <p:spPr>
            <a:xfrm>
              <a:off x="4232970" y="-439037"/>
              <a:ext cx="184666" cy="369332"/>
            </a:xfrm>
            <a:prstGeom prst="rect">
              <a:avLst/>
            </a:prstGeom>
            <a:noFill/>
          </p:spPr>
          <p:txBody>
            <a:bodyPr wrap="none" rtlCol="0">
              <a:spAutoFit/>
            </a:bodyPr>
            <a:lstStyle/>
            <a:p>
              <a:endParaRPr lang="en-US" dirty="0"/>
            </a:p>
          </p:txBody>
        </p:sp>
        <p:sp>
          <p:nvSpPr>
            <p:cNvPr id="3" name="TextBox 2"/>
            <p:cNvSpPr txBox="1"/>
            <p:nvPr/>
          </p:nvSpPr>
          <p:spPr>
            <a:xfrm>
              <a:off x="3849209" y="478138"/>
              <a:ext cx="840419" cy="369332"/>
            </a:xfrm>
            <a:prstGeom prst="rect">
              <a:avLst/>
            </a:prstGeom>
            <a:noFill/>
          </p:spPr>
          <p:txBody>
            <a:bodyPr wrap="none" rtlCol="0">
              <a:spAutoFit/>
            </a:bodyPr>
            <a:lstStyle/>
            <a:p>
              <a:r>
                <a:rPr lang="en-US" dirty="0" smtClean="0"/>
                <a:t>Bowtie</a:t>
              </a:r>
              <a:endParaRPr lang="en-US" dirty="0"/>
            </a:p>
          </p:txBody>
        </p:sp>
        <p:sp>
          <p:nvSpPr>
            <p:cNvPr id="4" name="TextBox 3"/>
            <p:cNvSpPr txBox="1"/>
            <p:nvPr/>
          </p:nvSpPr>
          <p:spPr>
            <a:xfrm rot="16200000">
              <a:off x="152400" y="4540832"/>
              <a:ext cx="1107996" cy="369332"/>
            </a:xfrm>
            <a:prstGeom prst="rect">
              <a:avLst/>
            </a:prstGeom>
            <a:noFill/>
          </p:spPr>
          <p:txBody>
            <a:bodyPr wrap="none" rtlCol="0">
              <a:spAutoFit/>
            </a:bodyPr>
            <a:lstStyle/>
            <a:p>
              <a:r>
                <a:rPr lang="en-US" dirty="0" smtClean="0"/>
                <a:t>Hourglass</a:t>
              </a:r>
              <a:endParaRPr lang="en-US" dirty="0"/>
            </a:p>
          </p:txBody>
        </p:sp>
        <p:sp>
          <p:nvSpPr>
            <p:cNvPr id="6" name="TextBox 5"/>
            <p:cNvSpPr txBox="1"/>
            <p:nvPr/>
          </p:nvSpPr>
          <p:spPr>
            <a:xfrm>
              <a:off x="3386908" y="1840873"/>
              <a:ext cx="1845803" cy="369332"/>
            </a:xfrm>
            <a:prstGeom prst="rect">
              <a:avLst/>
            </a:prstGeom>
            <a:noFill/>
          </p:spPr>
          <p:txBody>
            <a:bodyPr wrap="none" rtlCol="0">
              <a:spAutoFit/>
            </a:bodyPr>
            <a:lstStyle/>
            <a:p>
              <a:r>
                <a:rPr lang="en-US" dirty="0" smtClean="0"/>
                <a:t>Universal Carriers</a:t>
              </a:r>
              <a:endParaRPr lang="en-US" dirty="0"/>
            </a:p>
          </p:txBody>
        </p:sp>
      </p:grpSp>
      <p:sp>
        <p:nvSpPr>
          <p:cNvPr id="8" name="TextBox 7"/>
          <p:cNvSpPr txBox="1"/>
          <p:nvPr/>
        </p:nvSpPr>
        <p:spPr>
          <a:xfrm>
            <a:off x="1250831" y="157538"/>
            <a:ext cx="6642338" cy="646331"/>
          </a:xfrm>
          <a:prstGeom prst="rect">
            <a:avLst/>
          </a:prstGeom>
          <a:noFill/>
        </p:spPr>
        <p:txBody>
          <a:bodyPr wrap="none" rtlCol="0">
            <a:spAutoFit/>
          </a:bodyPr>
          <a:lstStyle/>
          <a:p>
            <a:pPr algn="ctr"/>
            <a:r>
              <a:rPr lang="en-US" sz="3600" dirty="0" smtClean="0"/>
              <a:t>Bowties, Hourglasses and Layering</a:t>
            </a:r>
            <a:endParaRPr lang="en-US" sz="3600" dirty="0"/>
          </a:p>
        </p:txBody>
      </p:sp>
    </p:spTree>
    <p:extLst>
      <p:ext uri="{BB962C8B-B14F-4D97-AF65-F5344CB8AC3E}">
        <p14:creationId xmlns:p14="http://schemas.microsoft.com/office/powerpoint/2010/main" val="246045684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64" y="70812"/>
            <a:ext cx="8661314" cy="1481277"/>
          </a:xfrm>
        </p:spPr>
        <p:txBody>
          <a:bodyPr>
            <a:noAutofit/>
          </a:bodyPr>
          <a:lstStyle/>
          <a:p>
            <a:r>
              <a:rPr lang="en-US" sz="4000" dirty="0" smtClean="0"/>
              <a:t>Bowties 101</a:t>
            </a:r>
            <a:r>
              <a:rPr lang="en-US" sz="2800" dirty="0"/>
              <a:t/>
            </a:r>
            <a:br>
              <a:rPr lang="en-US" sz="2800" dirty="0"/>
            </a:br>
            <a:r>
              <a:rPr lang="en-US" sz="2800" dirty="0" smtClean="0"/>
              <a:t>  </a:t>
            </a:r>
            <a:r>
              <a:rPr lang="en-US" sz="2800" i="1" dirty="0" smtClean="0"/>
              <a:t>Constraints that Deconstrain</a:t>
            </a:r>
            <a:br>
              <a:rPr lang="en-US" sz="2800" i="1" dirty="0" smtClean="0"/>
            </a:br>
            <a:r>
              <a:rPr lang="en-US" sz="2800" i="1" dirty="0" smtClean="0"/>
              <a:t>Schematic of a “Layer”</a:t>
            </a:r>
            <a:endParaRPr lang="en-US" sz="2800" i="1" dirty="0"/>
          </a:p>
        </p:txBody>
      </p:sp>
      <p:pic>
        <p:nvPicPr>
          <p:cNvPr id="4" name="Picture 3" descr="800px-General_bowtie_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123955" y="-117746"/>
            <a:ext cx="3018133" cy="6863839"/>
          </a:xfrm>
          <a:prstGeom prst="rect">
            <a:avLst/>
          </a:prstGeom>
        </p:spPr>
      </p:pic>
      <p:sp>
        <p:nvSpPr>
          <p:cNvPr id="5" name="TextBox 4"/>
          <p:cNvSpPr txBox="1"/>
          <p:nvPr/>
        </p:nvSpPr>
        <p:spPr>
          <a:xfrm>
            <a:off x="2483546" y="4673848"/>
            <a:ext cx="4121641" cy="830997"/>
          </a:xfrm>
          <a:prstGeom prst="rect">
            <a:avLst/>
          </a:prstGeom>
          <a:noFill/>
        </p:spPr>
        <p:txBody>
          <a:bodyPr wrap="none" rtlCol="0">
            <a:spAutoFit/>
          </a:bodyPr>
          <a:lstStyle/>
          <a:p>
            <a:r>
              <a:rPr lang="en-US" sz="1200" dirty="0" smtClean="0"/>
              <a:t>For example,  the reactions and metabolites of core</a:t>
            </a:r>
          </a:p>
          <a:p>
            <a:r>
              <a:rPr lang="en-US" sz="1200" dirty="0" smtClean="0"/>
              <a:t>metabolism, e.g., Adenosine Triphosphate (</a:t>
            </a:r>
            <a:r>
              <a:rPr lang="en-US" sz="1200" i="1" dirty="0" smtClean="0"/>
              <a:t>ATP) metabolism</a:t>
            </a:r>
            <a:r>
              <a:rPr lang="en-US" sz="1200" dirty="0" smtClean="0"/>
              <a:t>, </a:t>
            </a:r>
          </a:p>
          <a:p>
            <a:r>
              <a:rPr lang="en-US" sz="1200" dirty="0" smtClean="0"/>
              <a:t>Krebs/Citric Acid Cycle, … form a “metabolic knot”. That is, ATP </a:t>
            </a:r>
          </a:p>
          <a:p>
            <a:r>
              <a:rPr lang="en-US" sz="1200" dirty="0" smtClean="0"/>
              <a:t>is a </a:t>
            </a:r>
            <a:r>
              <a:rPr lang="en-US" sz="1200" b="1" i="1" dirty="0" smtClean="0"/>
              <a:t>Universal Carrier </a:t>
            </a:r>
            <a:r>
              <a:rPr lang="en-US" sz="1200" dirty="0" smtClean="0"/>
              <a:t>for cellular energy.</a:t>
            </a:r>
            <a:endParaRPr lang="en-US" sz="1200" dirty="0"/>
          </a:p>
        </p:txBody>
      </p:sp>
      <p:sp>
        <p:nvSpPr>
          <p:cNvPr id="6" name="TextBox 5"/>
          <p:cNvSpPr txBox="1"/>
          <p:nvPr/>
        </p:nvSpPr>
        <p:spPr>
          <a:xfrm>
            <a:off x="0" y="6604084"/>
            <a:ext cx="4886960" cy="507831"/>
          </a:xfrm>
          <a:prstGeom prst="rect">
            <a:avLst/>
          </a:prstGeom>
          <a:noFill/>
        </p:spPr>
        <p:txBody>
          <a:bodyPr wrap="square" rtlCol="0">
            <a:spAutoFit/>
          </a:bodyPr>
          <a:lstStyle/>
          <a:p>
            <a:r>
              <a:rPr lang="en-US" sz="900" dirty="0"/>
              <a:t>See Kirschner </a:t>
            </a:r>
            <a:r>
              <a:rPr lang="en-US" sz="900" dirty="0" smtClean="0"/>
              <a:t>M., and Gerhart J.,  “Evolvability”,  </a:t>
            </a:r>
            <a:r>
              <a:rPr lang="en-US" sz="900" dirty="0"/>
              <a:t>Proc Natl Acad </a:t>
            </a:r>
            <a:r>
              <a:rPr lang="en-US" sz="900" dirty="0" smtClean="0"/>
              <a:t>Sci USA , 95</a:t>
            </a:r>
            <a:r>
              <a:rPr lang="en-US" sz="900" dirty="0"/>
              <a:t>:8420–</a:t>
            </a:r>
            <a:r>
              <a:rPr lang="en-US" sz="900" dirty="0" smtClean="0"/>
              <a:t>8427, 1998.</a:t>
            </a:r>
            <a:endParaRPr lang="en-US" sz="900" dirty="0"/>
          </a:p>
          <a:p>
            <a:r>
              <a:rPr lang="en-US" sz="900" dirty="0" smtClean="0"/>
              <a:t>  </a:t>
            </a:r>
            <a:endParaRPr lang="en-US" sz="900" dirty="0"/>
          </a:p>
          <a:p>
            <a:endParaRPr lang="en-US" sz="900" dirty="0"/>
          </a:p>
        </p:txBody>
      </p:sp>
      <p:sp>
        <p:nvSpPr>
          <p:cNvPr id="3" name="Slide Number Placeholder 2"/>
          <p:cNvSpPr>
            <a:spLocks noGrp="1"/>
          </p:cNvSpPr>
          <p:nvPr>
            <p:ph type="sldNum" sz="quarter" idx="12"/>
          </p:nvPr>
        </p:nvSpPr>
        <p:spPr/>
        <p:txBody>
          <a:bodyPr/>
          <a:lstStyle/>
          <a:p>
            <a:fld id="{21F837FD-8F87-7743-AB44-21CAE7E625D8}" type="slidenum">
              <a:rPr lang="en-US" smtClean="0"/>
              <a:t>36</a:t>
            </a:fld>
            <a:endParaRPr lang="en-US" dirty="0"/>
          </a:p>
        </p:txBody>
      </p:sp>
      <p:sp>
        <p:nvSpPr>
          <p:cNvPr id="7" name="TextBox 6"/>
          <p:cNvSpPr txBox="1"/>
          <p:nvPr/>
        </p:nvSpPr>
        <p:spPr>
          <a:xfrm>
            <a:off x="113620" y="5670988"/>
            <a:ext cx="8148384" cy="738664"/>
          </a:xfrm>
          <a:prstGeom prst="rect">
            <a:avLst/>
          </a:prstGeom>
          <a:noFill/>
        </p:spPr>
        <p:txBody>
          <a:bodyPr wrap="none" rtlCol="0">
            <a:spAutoFit/>
          </a:bodyPr>
          <a:lstStyle/>
          <a:p>
            <a:pPr marL="342900" indent="-342900">
              <a:buFont typeface="+mj-lt"/>
              <a:buAutoNum type="arabicPeriod"/>
            </a:pPr>
            <a:r>
              <a:rPr lang="en-US" sz="1400" dirty="0" smtClean="0"/>
              <a:t>Processes  L-1  information and/or raw material flows into a “standardized” format (the L+1 abstraction)</a:t>
            </a:r>
          </a:p>
          <a:p>
            <a:pPr marL="342900" indent="-342900">
              <a:buFont typeface="+mj-lt"/>
              <a:buAutoNum type="arabicPeriod"/>
            </a:pPr>
            <a:r>
              <a:rPr lang="en-US" sz="1400" dirty="0" smtClean="0"/>
              <a:t>Provides plug-and-play modularity for the layer above</a:t>
            </a:r>
          </a:p>
          <a:p>
            <a:pPr marL="342900" indent="-342900">
              <a:buFont typeface="+mj-lt"/>
              <a:buAutoNum type="arabicPeriod"/>
            </a:pPr>
            <a:r>
              <a:rPr lang="en-US" sz="1400" dirty="0" smtClean="0"/>
              <a:t>Provides robustness but at the same time fragile to attacks against/using the standardized interface</a:t>
            </a:r>
          </a:p>
        </p:txBody>
      </p:sp>
    </p:spTree>
    <p:extLst>
      <p:ext uri="{BB962C8B-B14F-4D97-AF65-F5344CB8AC3E}">
        <p14:creationId xmlns:p14="http://schemas.microsoft.com/office/powerpoint/2010/main" val="23707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255"/>
            <a:ext cx="8229600" cy="920657"/>
          </a:xfrm>
        </p:spPr>
        <p:txBody>
          <a:bodyPr>
            <a:noAutofit/>
          </a:bodyPr>
          <a:lstStyle/>
          <a:p>
            <a:r>
              <a:rPr lang="en-US" sz="5400" dirty="0" smtClean="0"/>
              <a:t>But Wait a Second</a:t>
            </a:r>
            <a:br>
              <a:rPr lang="en-US" sz="5400" dirty="0" smtClean="0"/>
            </a:br>
            <a:r>
              <a:rPr lang="en-US" sz="3200" dirty="0" smtClean="0"/>
              <a:t>Anything Look Familiar?</a:t>
            </a:r>
            <a:endParaRPr lang="en-US" sz="5400" dirty="0"/>
          </a:p>
        </p:txBody>
      </p:sp>
      <p:sp>
        <p:nvSpPr>
          <p:cNvPr id="4" name="TextBox 3"/>
          <p:cNvSpPr txBox="1"/>
          <p:nvPr/>
        </p:nvSpPr>
        <p:spPr>
          <a:xfrm>
            <a:off x="0" y="6488668"/>
            <a:ext cx="7181210" cy="369332"/>
          </a:xfrm>
          <a:prstGeom prst="rect">
            <a:avLst/>
          </a:prstGeom>
          <a:noFill/>
        </p:spPr>
        <p:txBody>
          <a:bodyPr wrap="none" rtlCol="0">
            <a:spAutoFit/>
          </a:bodyPr>
          <a:lstStyle/>
          <a:p>
            <a:r>
              <a:rPr lang="en-US" sz="900" dirty="0" smtClean="0"/>
              <a:t>The </a:t>
            </a:r>
            <a:r>
              <a:rPr lang="en-US" sz="900" i="1" dirty="0" smtClean="0"/>
              <a:t>Protocol Hourglass </a:t>
            </a:r>
            <a:r>
              <a:rPr lang="en-US" sz="900" dirty="0" smtClean="0"/>
              <a:t>idea appears to have originated with Steve Deering. See Deering, S., “Watching the Waist of the Protocol Hourglass”,  IETF 51,</a:t>
            </a:r>
          </a:p>
          <a:p>
            <a:r>
              <a:rPr lang="en-US" sz="900" dirty="0" smtClean="0"/>
              <a:t> 2001, </a:t>
            </a:r>
            <a:r>
              <a:rPr lang="en-US" sz="900" dirty="0" smtClean="0">
                <a:hlinkClick r:id="rId3"/>
              </a:rPr>
              <a:t>http</a:t>
            </a:r>
            <a:r>
              <a:rPr lang="en-US" sz="900" dirty="0">
                <a:hlinkClick r:id="rId3"/>
              </a:rPr>
              <a:t>://www.iab.org/wp-content/IAB-uploads/2011/03/hourglass-london-</a:t>
            </a:r>
            <a:r>
              <a:rPr lang="en-US" sz="900" dirty="0" smtClean="0">
                <a:hlinkClick r:id="rId3"/>
              </a:rPr>
              <a:t>ietf.pdf</a:t>
            </a:r>
            <a:r>
              <a:rPr lang="en-US" sz="900" dirty="0" smtClean="0"/>
              <a:t>. </a:t>
            </a:r>
            <a:endParaRPr lang="en-US" sz="900" dirty="0"/>
          </a:p>
        </p:txBody>
      </p:sp>
      <p:grpSp>
        <p:nvGrpSpPr>
          <p:cNvPr id="11" name="Group 10"/>
          <p:cNvGrpSpPr/>
          <p:nvPr/>
        </p:nvGrpSpPr>
        <p:grpSpPr>
          <a:xfrm>
            <a:off x="1216263" y="1860925"/>
            <a:ext cx="3072861" cy="4054962"/>
            <a:chOff x="1570165" y="1812487"/>
            <a:chExt cx="3314991" cy="4400264"/>
          </a:xfrm>
        </p:grpSpPr>
        <p:pic>
          <p:nvPicPr>
            <p:cNvPr id="19" name="Picture 18" descr="800px-General_bowtie_architect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165" y="1812487"/>
              <a:ext cx="3314991" cy="3834097"/>
            </a:xfrm>
            <a:prstGeom prst="rect">
              <a:avLst/>
            </a:prstGeom>
          </p:spPr>
        </p:pic>
        <p:sp>
          <p:nvSpPr>
            <p:cNvPr id="20" name="TextBox 19"/>
            <p:cNvSpPr txBox="1"/>
            <p:nvPr/>
          </p:nvSpPr>
          <p:spPr>
            <a:xfrm>
              <a:off x="1883632" y="5751086"/>
              <a:ext cx="2688056" cy="461665"/>
            </a:xfrm>
            <a:prstGeom prst="rect">
              <a:avLst/>
            </a:prstGeom>
            <a:noFill/>
          </p:spPr>
          <p:txBody>
            <a:bodyPr wrap="none" rtlCol="0">
              <a:spAutoFit/>
            </a:bodyPr>
            <a:lstStyle/>
            <a:p>
              <a:r>
                <a:rPr lang="en-US" sz="2400" dirty="0"/>
                <a:t>Bowtie Architecture</a:t>
              </a:r>
            </a:p>
          </p:txBody>
        </p:sp>
      </p:grpSp>
      <p:grpSp>
        <p:nvGrpSpPr>
          <p:cNvPr id="10" name="Group 9"/>
          <p:cNvGrpSpPr/>
          <p:nvPr/>
        </p:nvGrpSpPr>
        <p:grpSpPr>
          <a:xfrm>
            <a:off x="5109349" y="1896570"/>
            <a:ext cx="2818388" cy="4019317"/>
            <a:chOff x="5930462" y="1851167"/>
            <a:chExt cx="3040466" cy="4361584"/>
          </a:xfrm>
        </p:grpSpPr>
        <p:pic>
          <p:nvPicPr>
            <p:cNvPr id="5" name="Picture 4" descr="hourglass_1.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9584" y="1851167"/>
              <a:ext cx="2822223" cy="3756737"/>
            </a:xfrm>
            <a:prstGeom prst="rect">
              <a:avLst/>
            </a:prstGeom>
          </p:spPr>
        </p:pic>
        <p:sp>
          <p:nvSpPr>
            <p:cNvPr id="8" name="Rectangle 7"/>
            <p:cNvSpPr/>
            <p:nvPr/>
          </p:nvSpPr>
          <p:spPr>
            <a:xfrm>
              <a:off x="5930462" y="5751086"/>
              <a:ext cx="3040466" cy="461665"/>
            </a:xfrm>
            <a:prstGeom prst="rect">
              <a:avLst/>
            </a:prstGeom>
          </p:spPr>
          <p:txBody>
            <a:bodyPr wrap="none">
              <a:spAutoFit/>
            </a:bodyPr>
            <a:lstStyle/>
            <a:p>
              <a:r>
                <a:rPr lang="en-US" sz="2400" dirty="0" smtClean="0"/>
                <a:t>Hourglass Architecture</a:t>
              </a:r>
              <a:endParaRPr lang="en-US" sz="2400" dirty="0"/>
            </a:p>
          </p:txBody>
        </p:sp>
      </p:grpSp>
      <p:sp>
        <p:nvSpPr>
          <p:cNvPr id="3" name="Slide Number Placeholder 2"/>
          <p:cNvSpPr>
            <a:spLocks noGrp="1"/>
          </p:cNvSpPr>
          <p:nvPr>
            <p:ph type="sldNum" sz="quarter" idx="12"/>
          </p:nvPr>
        </p:nvSpPr>
        <p:spPr/>
        <p:txBody>
          <a:bodyPr/>
          <a:lstStyle/>
          <a:p>
            <a:fld id="{21F837FD-8F87-7743-AB44-21CAE7E625D8}" type="slidenum">
              <a:rPr lang="en-US" smtClean="0"/>
              <a:t>37</a:t>
            </a:fld>
            <a:endParaRPr lang="en-US" dirty="0"/>
          </a:p>
        </p:txBody>
      </p:sp>
      <p:sp>
        <p:nvSpPr>
          <p:cNvPr id="6" name="TextBox 5"/>
          <p:cNvSpPr txBox="1"/>
          <p:nvPr/>
        </p:nvSpPr>
        <p:spPr>
          <a:xfrm>
            <a:off x="295980" y="6012507"/>
            <a:ext cx="8552041" cy="461665"/>
          </a:xfrm>
          <a:prstGeom prst="rect">
            <a:avLst/>
          </a:prstGeom>
          <a:noFill/>
        </p:spPr>
        <p:txBody>
          <a:bodyPr wrap="none" rtlCol="0">
            <a:spAutoFit/>
          </a:bodyPr>
          <a:lstStyle/>
          <a:p>
            <a:r>
              <a:rPr lang="en-US" sz="2400" b="1" dirty="0" smtClean="0">
                <a:solidFill>
                  <a:srgbClr val="FF0000"/>
                </a:solidFill>
              </a:rPr>
              <a:t>Comes down to whether you see layering as horizontal or vertical</a:t>
            </a:r>
            <a:endParaRPr lang="en-US" sz="2400" b="1" dirty="0">
              <a:solidFill>
                <a:srgbClr val="FF0000"/>
              </a:solidFill>
            </a:endParaRPr>
          </a:p>
        </p:txBody>
      </p:sp>
    </p:spTree>
    <p:extLst>
      <p:ext uri="{BB962C8B-B14F-4D97-AF65-F5344CB8AC3E}">
        <p14:creationId xmlns:p14="http://schemas.microsoft.com/office/powerpoint/2010/main" val="335992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76398" y="1452504"/>
            <a:ext cx="2434283" cy="5405496"/>
            <a:chOff x="176398" y="1452504"/>
            <a:chExt cx="2434283" cy="5405496"/>
          </a:xfrm>
        </p:grpSpPr>
        <p:pic>
          <p:nvPicPr>
            <p:cNvPr id="31" name="Picture 30" descr="hourglass_i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8" y="1637170"/>
              <a:ext cx="2434283" cy="5220830"/>
            </a:xfrm>
            <a:prstGeom prst="rect">
              <a:avLst/>
            </a:prstGeom>
          </p:spPr>
        </p:pic>
        <p:sp>
          <p:nvSpPr>
            <p:cNvPr id="3" name="TextBox 2"/>
            <p:cNvSpPr txBox="1"/>
            <p:nvPr/>
          </p:nvSpPr>
          <p:spPr>
            <a:xfrm>
              <a:off x="457200" y="1452504"/>
              <a:ext cx="2066053" cy="369332"/>
            </a:xfrm>
            <a:prstGeom prst="rect">
              <a:avLst/>
            </a:prstGeom>
            <a:noFill/>
          </p:spPr>
          <p:txBody>
            <a:bodyPr wrap="none" rtlCol="0">
              <a:spAutoFit/>
            </a:bodyPr>
            <a:lstStyle/>
            <a:p>
              <a:r>
                <a:rPr lang="en-US" b="1" i="1" dirty="0" smtClean="0">
                  <a:solidFill>
                    <a:srgbClr val="FF0000"/>
                  </a:solidFill>
                </a:rPr>
                <a:t>Layering of Control</a:t>
              </a:r>
              <a:endParaRPr lang="en-US" b="1" i="1" dirty="0">
                <a:solidFill>
                  <a:srgbClr val="FF0000"/>
                </a:solidFill>
              </a:endParaRPr>
            </a:p>
          </p:txBody>
        </p:sp>
        <p:sp>
          <p:nvSpPr>
            <p:cNvPr id="25" name="Rectangle 24"/>
            <p:cNvSpPr/>
            <p:nvPr/>
          </p:nvSpPr>
          <p:spPr>
            <a:xfrm>
              <a:off x="428435" y="2753920"/>
              <a:ext cx="1951901" cy="1203075"/>
            </a:xfrm>
            <a:prstGeom prst="rect">
              <a:avLst/>
            </a:prstGeom>
            <a:solidFill>
              <a:srgbClr val="008000">
                <a:alpha val="25000"/>
              </a:srgbClr>
            </a:solidFill>
            <a:ln>
              <a:solidFill>
                <a:srgbClr val="008000">
                  <a:alpha val="1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428435" y="107523"/>
            <a:ext cx="8229600" cy="1143000"/>
          </a:xfrm>
        </p:spPr>
        <p:txBody>
          <a:bodyPr>
            <a:noAutofit/>
          </a:bodyPr>
          <a:lstStyle/>
          <a:p>
            <a:r>
              <a:rPr lang="en-US" sz="3600" dirty="0" smtClean="0"/>
              <a:t>The Nested Bowtie/Hourglass </a:t>
            </a:r>
            <a:br>
              <a:rPr lang="en-US" sz="3600" dirty="0" smtClean="0"/>
            </a:br>
            <a:r>
              <a:rPr lang="en-US" sz="3600" dirty="0" smtClean="0"/>
              <a:t>Architecture of the Internet</a:t>
            </a:r>
            <a:endParaRPr lang="en-US" sz="3600" dirty="0"/>
          </a:p>
        </p:txBody>
      </p:sp>
      <p:sp>
        <p:nvSpPr>
          <p:cNvPr id="4" name="Slide Number Placeholder 3"/>
          <p:cNvSpPr>
            <a:spLocks noGrp="1"/>
          </p:cNvSpPr>
          <p:nvPr>
            <p:ph type="sldNum" sz="quarter" idx="12"/>
          </p:nvPr>
        </p:nvSpPr>
        <p:spPr/>
        <p:txBody>
          <a:bodyPr/>
          <a:lstStyle/>
          <a:p>
            <a:fld id="{21F837FD-8F87-7743-AB44-21CAE7E625D8}" type="slidenum">
              <a:rPr lang="en-US" sz="1050" smtClean="0"/>
              <a:t>38</a:t>
            </a:fld>
            <a:endParaRPr lang="en-US" sz="1050" dirty="0"/>
          </a:p>
        </p:txBody>
      </p:sp>
      <p:cxnSp>
        <p:nvCxnSpPr>
          <p:cNvPr id="66" name="Straight Connector 65"/>
          <p:cNvCxnSpPr/>
          <p:nvPr/>
        </p:nvCxnSpPr>
        <p:spPr>
          <a:xfrm>
            <a:off x="587735" y="3387119"/>
            <a:ext cx="1668747" cy="0"/>
          </a:xfrm>
          <a:prstGeom prst="line">
            <a:avLst/>
          </a:prstGeom>
          <a:ln w="412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57200" y="2753920"/>
            <a:ext cx="1923137" cy="0"/>
          </a:xfrm>
          <a:prstGeom prst="line">
            <a:avLst/>
          </a:prstGeom>
          <a:ln w="38100">
            <a:solidFill>
              <a:srgbClr val="008000"/>
            </a:solidFill>
          </a:ln>
        </p:spPr>
        <p:style>
          <a:lnRef idx="2">
            <a:schemeClr val="accent1"/>
          </a:lnRef>
          <a:fillRef idx="0">
            <a:schemeClr val="accent1"/>
          </a:fillRef>
          <a:effectRef idx="1">
            <a:schemeClr val="accent1"/>
          </a:effectRef>
          <a:fontRef idx="minor">
            <a:schemeClr val="tx1"/>
          </a:fontRef>
        </p:style>
      </p:cxnSp>
      <p:sp>
        <p:nvSpPr>
          <p:cNvPr id="100" name="Striped Right Arrow 99"/>
          <p:cNvSpPr/>
          <p:nvPr/>
        </p:nvSpPr>
        <p:spPr>
          <a:xfrm rot="2251365">
            <a:off x="1952761" y="4350626"/>
            <a:ext cx="1762960" cy="443404"/>
          </a:xfrm>
          <a:prstGeom prst="stripedRightArrow">
            <a:avLst/>
          </a:prstGeom>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Striped Right Arrow 100"/>
          <p:cNvSpPr/>
          <p:nvPr/>
        </p:nvSpPr>
        <p:spPr>
          <a:xfrm rot="2110865">
            <a:off x="2420458" y="3156420"/>
            <a:ext cx="1001437" cy="472013"/>
          </a:xfrm>
          <a:prstGeom prst="stripedRightArrow">
            <a:avLst/>
          </a:prstGeom>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0" name="Group 29"/>
          <p:cNvGrpSpPr/>
          <p:nvPr/>
        </p:nvGrpSpPr>
        <p:grpSpPr>
          <a:xfrm>
            <a:off x="3251769" y="2222085"/>
            <a:ext cx="5592718" cy="4134265"/>
            <a:chOff x="3034552" y="1934954"/>
            <a:chExt cx="5592718" cy="4134265"/>
          </a:xfrm>
        </p:grpSpPr>
        <p:sp>
          <p:nvSpPr>
            <p:cNvPr id="17" name="TextBox 16"/>
            <p:cNvSpPr txBox="1"/>
            <p:nvPr/>
          </p:nvSpPr>
          <p:spPr>
            <a:xfrm>
              <a:off x="4405993" y="5699887"/>
              <a:ext cx="2115308" cy="369332"/>
            </a:xfrm>
            <a:prstGeom prst="rect">
              <a:avLst/>
            </a:prstGeom>
            <a:noFill/>
          </p:spPr>
          <p:txBody>
            <a:bodyPr wrap="none" rtlCol="0">
              <a:spAutoFit/>
            </a:bodyPr>
            <a:lstStyle/>
            <a:p>
              <a:r>
                <a:rPr lang="en-US" b="1" i="1" dirty="0" smtClean="0">
                  <a:solidFill>
                    <a:srgbClr val="FF0000"/>
                  </a:solidFill>
                </a:rPr>
                <a:t>Flows within Layers</a:t>
              </a:r>
              <a:endParaRPr lang="en-US" b="1" i="1" dirty="0">
                <a:solidFill>
                  <a:srgbClr val="FF0000"/>
                </a:solidFill>
              </a:endParaRPr>
            </a:p>
          </p:txBody>
        </p:sp>
        <p:grpSp>
          <p:nvGrpSpPr>
            <p:cNvPr id="29" name="Group 28"/>
            <p:cNvGrpSpPr/>
            <p:nvPr/>
          </p:nvGrpSpPr>
          <p:grpSpPr>
            <a:xfrm>
              <a:off x="3034552" y="1934954"/>
              <a:ext cx="5592718" cy="3983813"/>
              <a:chOff x="3034552" y="1934954"/>
              <a:chExt cx="5592718" cy="3983813"/>
            </a:xfrm>
          </p:grpSpPr>
          <p:grpSp>
            <p:nvGrpSpPr>
              <p:cNvPr id="93" name="Group 92"/>
              <p:cNvGrpSpPr/>
              <p:nvPr/>
            </p:nvGrpSpPr>
            <p:grpSpPr>
              <a:xfrm>
                <a:off x="3034552" y="1934954"/>
                <a:ext cx="5235091" cy="3567845"/>
                <a:chOff x="3034552" y="1934954"/>
                <a:chExt cx="5235091" cy="3567845"/>
              </a:xfrm>
            </p:grpSpPr>
            <p:grpSp>
              <p:nvGrpSpPr>
                <p:cNvPr id="91" name="Group 90"/>
                <p:cNvGrpSpPr/>
                <p:nvPr/>
              </p:nvGrpSpPr>
              <p:grpSpPr>
                <a:xfrm>
                  <a:off x="3034552" y="2332359"/>
                  <a:ext cx="4909117" cy="3170440"/>
                  <a:chOff x="2691862" y="1670372"/>
                  <a:chExt cx="4909117" cy="3170440"/>
                </a:xfrm>
              </p:grpSpPr>
              <p:cxnSp>
                <p:nvCxnSpPr>
                  <p:cNvPr id="71" name="Elbow Connector 70"/>
                  <p:cNvCxnSpPr/>
                  <p:nvPr/>
                </p:nvCxnSpPr>
                <p:spPr>
                  <a:xfrm rot="5400000" flipH="1" flipV="1">
                    <a:off x="6253397" y="1733713"/>
                    <a:ext cx="1410924" cy="1284241"/>
                  </a:xfrm>
                  <a:prstGeom prst="bentConnector3">
                    <a:avLst>
                      <a:gd name="adj1" fmla="val 1775"/>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2691862" y="2551068"/>
                    <a:ext cx="4266997" cy="2289744"/>
                    <a:chOff x="2857638" y="2269517"/>
                    <a:chExt cx="4602152" cy="2836852"/>
                  </a:xfrm>
                </p:grpSpPr>
                <p:cxnSp>
                  <p:nvCxnSpPr>
                    <p:cNvPr id="53" name="Elbow Connector 52"/>
                    <p:cNvCxnSpPr/>
                    <p:nvPr/>
                  </p:nvCxnSpPr>
                  <p:spPr>
                    <a:xfrm rot="10800000">
                      <a:off x="2857638" y="3687002"/>
                      <a:ext cx="4321736" cy="793852"/>
                    </a:xfrm>
                    <a:prstGeom prst="bentConnector3">
                      <a:avLst>
                        <a:gd name="adj1" fmla="val -16939"/>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3422771" y="3837526"/>
                      <a:ext cx="4037019" cy="1268843"/>
                      <a:chOff x="1322981" y="2516895"/>
                      <a:chExt cx="5644719" cy="2293167"/>
                    </a:xfrm>
                  </p:grpSpPr>
                  <p:sp>
                    <p:nvSpPr>
                      <p:cNvPr id="5" name="Isosceles Triangle 4"/>
                      <p:cNvSpPr/>
                      <p:nvPr/>
                    </p:nvSpPr>
                    <p:spPr>
                      <a:xfrm rot="5400000">
                        <a:off x="1314196" y="2525680"/>
                        <a:ext cx="2293166" cy="22755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7" name="Isosceles Triangle 6"/>
                      <p:cNvSpPr/>
                      <p:nvPr/>
                    </p:nvSpPr>
                    <p:spPr>
                      <a:xfrm rot="16200000">
                        <a:off x="4545359" y="2387721"/>
                        <a:ext cx="2293166" cy="255151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 name="TextBox 7"/>
                      <p:cNvSpPr txBox="1"/>
                      <p:nvPr/>
                    </p:nvSpPr>
                    <p:spPr>
                      <a:xfrm>
                        <a:off x="1462468" y="3445513"/>
                        <a:ext cx="1138544" cy="500617"/>
                      </a:xfrm>
                      <a:prstGeom prst="rect">
                        <a:avLst/>
                      </a:prstGeom>
                      <a:noFill/>
                    </p:spPr>
                    <p:txBody>
                      <a:bodyPr wrap="none" rtlCol="0">
                        <a:spAutoFit/>
                      </a:bodyPr>
                      <a:lstStyle/>
                      <a:p>
                        <a:r>
                          <a:rPr lang="en-US" sz="1200" dirty="0" smtClean="0"/>
                          <a:t>IP Packets</a:t>
                        </a:r>
                      </a:p>
                    </p:txBody>
                  </p:sp>
                  <p:sp>
                    <p:nvSpPr>
                      <p:cNvPr id="9" name="TextBox 8"/>
                      <p:cNvSpPr txBox="1"/>
                      <p:nvPr/>
                    </p:nvSpPr>
                    <p:spPr>
                      <a:xfrm>
                        <a:off x="5622466" y="3013765"/>
                        <a:ext cx="1205747" cy="1042954"/>
                      </a:xfrm>
                      <a:prstGeom prst="rect">
                        <a:avLst/>
                      </a:prstGeom>
                      <a:noFill/>
                    </p:spPr>
                    <p:txBody>
                      <a:bodyPr wrap="none" rtlCol="0">
                        <a:spAutoFit/>
                      </a:bodyPr>
                      <a:lstStyle/>
                      <a:p>
                        <a:r>
                          <a:rPr lang="en-US" sz="1050" dirty="0" smtClean="0"/>
                          <a:t>Connections</a:t>
                        </a:r>
                      </a:p>
                      <a:p>
                        <a:r>
                          <a:rPr lang="en-US" sz="1050" dirty="0" smtClean="0"/>
                          <a:t>Datagrams</a:t>
                        </a:r>
                      </a:p>
                      <a:p>
                        <a:r>
                          <a:rPr lang="en-US" sz="1050" dirty="0" smtClean="0"/>
                          <a:t>Ports</a:t>
                        </a:r>
                        <a:endParaRPr lang="en-US" sz="1050" dirty="0"/>
                      </a:p>
                    </p:txBody>
                  </p:sp>
                  <p:sp>
                    <p:nvSpPr>
                      <p:cNvPr id="6" name="Rectangle 5"/>
                      <p:cNvSpPr/>
                      <p:nvPr/>
                    </p:nvSpPr>
                    <p:spPr>
                      <a:xfrm>
                        <a:off x="3386900" y="2946072"/>
                        <a:ext cx="1428749" cy="14994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TCP/UDP</a:t>
                        </a:r>
                        <a:endParaRPr lang="en-US" sz="1400" dirty="0"/>
                      </a:p>
                    </p:txBody>
                  </p:sp>
                </p:grpSp>
                <p:grpSp>
                  <p:nvGrpSpPr>
                    <p:cNvPr id="11" name="Group 10"/>
                    <p:cNvGrpSpPr/>
                    <p:nvPr/>
                  </p:nvGrpSpPr>
                  <p:grpSpPr>
                    <a:xfrm>
                      <a:off x="3463819" y="2269517"/>
                      <a:ext cx="3896212" cy="1231569"/>
                      <a:chOff x="1322981" y="2516895"/>
                      <a:chExt cx="5644719" cy="2293167"/>
                    </a:xfrm>
                  </p:grpSpPr>
                  <p:sp>
                    <p:nvSpPr>
                      <p:cNvPr id="12" name="Isosceles Triangle 11"/>
                      <p:cNvSpPr/>
                      <p:nvPr/>
                    </p:nvSpPr>
                    <p:spPr>
                      <a:xfrm rot="5400000">
                        <a:off x="1314196" y="2525680"/>
                        <a:ext cx="2293166" cy="22755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3" name="Isosceles Triangle 12"/>
                      <p:cNvSpPr/>
                      <p:nvPr/>
                    </p:nvSpPr>
                    <p:spPr>
                      <a:xfrm rot="16200000">
                        <a:off x="4545359" y="2387721"/>
                        <a:ext cx="2293166" cy="255151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4" name="TextBox 13"/>
                      <p:cNvSpPr txBox="1"/>
                      <p:nvPr/>
                    </p:nvSpPr>
                    <p:spPr>
                      <a:xfrm>
                        <a:off x="1340981" y="3158562"/>
                        <a:ext cx="1249322" cy="1074518"/>
                      </a:xfrm>
                      <a:prstGeom prst="rect">
                        <a:avLst/>
                      </a:prstGeom>
                      <a:noFill/>
                    </p:spPr>
                    <p:txBody>
                      <a:bodyPr wrap="none" rtlCol="0">
                        <a:spAutoFit/>
                      </a:bodyPr>
                      <a:lstStyle/>
                      <a:p>
                        <a:r>
                          <a:rPr lang="en-US" sz="1050" dirty="0" smtClean="0"/>
                          <a:t>Connections</a:t>
                        </a:r>
                      </a:p>
                      <a:p>
                        <a:r>
                          <a:rPr lang="en-US" sz="1050" dirty="0" smtClean="0"/>
                          <a:t>Datagrams</a:t>
                        </a:r>
                      </a:p>
                      <a:p>
                        <a:r>
                          <a:rPr lang="en-US" sz="1050" dirty="0" smtClean="0"/>
                          <a:t>Ports</a:t>
                        </a:r>
                      </a:p>
                    </p:txBody>
                  </p:sp>
                  <p:sp>
                    <p:nvSpPr>
                      <p:cNvPr id="15" name="TextBox 14"/>
                      <p:cNvSpPr txBox="1"/>
                      <p:nvPr/>
                    </p:nvSpPr>
                    <p:spPr>
                      <a:xfrm>
                        <a:off x="5754602" y="3405591"/>
                        <a:ext cx="708538" cy="515769"/>
                      </a:xfrm>
                      <a:prstGeom prst="rect">
                        <a:avLst/>
                      </a:prstGeom>
                      <a:noFill/>
                    </p:spPr>
                    <p:txBody>
                      <a:bodyPr wrap="none" rtlCol="0">
                        <a:spAutoFit/>
                      </a:bodyPr>
                      <a:lstStyle/>
                      <a:p>
                        <a:r>
                          <a:rPr lang="en-US" sz="1200" dirty="0" smtClean="0"/>
                          <a:t>REST</a:t>
                        </a:r>
                        <a:endParaRPr lang="en-US" sz="1200" dirty="0"/>
                      </a:p>
                    </p:txBody>
                  </p:sp>
                  <p:sp>
                    <p:nvSpPr>
                      <p:cNvPr id="16" name="Rectangle 15"/>
                      <p:cNvSpPr/>
                      <p:nvPr/>
                    </p:nvSpPr>
                    <p:spPr>
                      <a:xfrm>
                        <a:off x="3386900" y="2946072"/>
                        <a:ext cx="1428749" cy="149949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HTTP(S)</a:t>
                        </a:r>
                        <a:endParaRPr lang="en-US" sz="1400" dirty="0"/>
                      </a:p>
                    </p:txBody>
                  </p:sp>
                </p:grpSp>
                <p:cxnSp>
                  <p:nvCxnSpPr>
                    <p:cNvPr id="57" name="Elbow Connector 56"/>
                    <p:cNvCxnSpPr>
                      <a:endCxn id="12" idx="3"/>
                    </p:cNvCxnSpPr>
                    <p:nvPr/>
                  </p:nvCxnSpPr>
                  <p:spPr>
                    <a:xfrm rot="5400000" flipH="1" flipV="1">
                      <a:off x="2759878" y="2983061"/>
                      <a:ext cx="801701" cy="606182"/>
                    </a:xfrm>
                    <a:prstGeom prst="bent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sp>
              <p:nvSpPr>
                <p:cNvPr id="92" name="TextBox 91"/>
                <p:cNvSpPr txBox="1"/>
                <p:nvPr/>
              </p:nvSpPr>
              <p:spPr>
                <a:xfrm>
                  <a:off x="7623312" y="1934954"/>
                  <a:ext cx="646331" cy="369332"/>
                </a:xfrm>
                <a:prstGeom prst="rect">
                  <a:avLst/>
                </a:prstGeom>
                <a:noFill/>
              </p:spPr>
              <p:txBody>
                <a:bodyPr wrap="none" rtlCol="0">
                  <a:spAutoFit/>
                </a:bodyPr>
                <a:lstStyle/>
                <a:p>
                  <a:r>
                    <a:rPr lang="en-US" dirty="0" smtClean="0"/>
                    <a:t>REST</a:t>
                  </a:r>
                  <a:endParaRPr lang="en-US" dirty="0"/>
                </a:p>
              </p:txBody>
            </p:sp>
          </p:grpSp>
          <p:sp>
            <p:nvSpPr>
              <p:cNvPr id="18" name="Rectangle 17"/>
              <p:cNvSpPr/>
              <p:nvPr/>
            </p:nvSpPr>
            <p:spPr>
              <a:xfrm>
                <a:off x="4599967" y="3101450"/>
                <a:ext cx="1604064" cy="2511433"/>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p:nvSpPr>
            <p:spPr>
              <a:xfrm rot="5400000">
                <a:off x="6730944" y="4022441"/>
                <a:ext cx="3423320" cy="369332"/>
              </a:xfrm>
              <a:prstGeom prst="rect">
                <a:avLst/>
              </a:prstGeom>
              <a:noFill/>
            </p:spPr>
            <p:txBody>
              <a:bodyPr wrap="none" rtlCol="0">
                <a:spAutoFit/>
              </a:bodyPr>
              <a:lstStyle/>
              <a:p>
                <a:r>
                  <a:rPr lang="en-US" b="1" i="1" dirty="0">
                    <a:solidFill>
                      <a:srgbClr val="FF0000"/>
                    </a:solidFill>
                  </a:rPr>
                  <a:t>Layering of </a:t>
                </a:r>
                <a:r>
                  <a:rPr lang="en-US" b="1" i="1" dirty="0" smtClean="0">
                    <a:solidFill>
                      <a:srgbClr val="FF0000"/>
                    </a:solidFill>
                  </a:rPr>
                  <a:t>Control/Abstractions</a:t>
                </a:r>
                <a:endParaRPr lang="en-US" b="1" i="1" dirty="0">
                  <a:solidFill>
                    <a:srgbClr val="FF0000"/>
                  </a:solidFill>
                </a:endParaRPr>
              </a:p>
            </p:txBody>
          </p:sp>
          <p:cxnSp>
            <p:nvCxnSpPr>
              <p:cNvPr id="21" name="Straight Arrow Connector 20"/>
              <p:cNvCxnSpPr/>
              <p:nvPr/>
            </p:nvCxnSpPr>
            <p:spPr>
              <a:xfrm>
                <a:off x="6409523" y="5918767"/>
                <a:ext cx="892026"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480511" y="5918767"/>
                <a:ext cx="925482"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sp>
        <p:nvSpPr>
          <p:cNvPr id="26" name="TextBox 25"/>
          <p:cNvSpPr txBox="1"/>
          <p:nvPr/>
        </p:nvSpPr>
        <p:spPr>
          <a:xfrm>
            <a:off x="3775746" y="1637170"/>
            <a:ext cx="3467616" cy="1384995"/>
          </a:xfrm>
          <a:prstGeom prst="rect">
            <a:avLst/>
          </a:prstGeom>
          <a:noFill/>
        </p:spPr>
        <p:txBody>
          <a:bodyPr wrap="none" rtlCol="0">
            <a:spAutoFit/>
          </a:bodyPr>
          <a:lstStyle/>
          <a:p>
            <a:r>
              <a:rPr lang="en-US" sz="1200" u="sng" dirty="0"/>
              <a:t>HTTP Bowtie</a:t>
            </a:r>
          </a:p>
          <a:p>
            <a:r>
              <a:rPr lang="en-US" sz="1200" dirty="0"/>
              <a:t>Input: Ports, Datagrams, Connections</a:t>
            </a:r>
          </a:p>
          <a:p>
            <a:r>
              <a:rPr lang="en-US" sz="1200" dirty="0"/>
              <a:t>Output (abstraction): </a:t>
            </a:r>
            <a:r>
              <a:rPr lang="en-US" sz="1200" dirty="0" smtClean="0"/>
              <a:t>REST</a:t>
            </a:r>
          </a:p>
          <a:p>
            <a:r>
              <a:rPr lang="en-US" sz="1200" u="sng" dirty="0"/>
              <a:t>TCP/UDP Bowtie </a:t>
            </a:r>
          </a:p>
          <a:p>
            <a:r>
              <a:rPr lang="en-US" sz="1200" dirty="0"/>
              <a:t>Input:  IP Packets</a:t>
            </a:r>
          </a:p>
          <a:p>
            <a:r>
              <a:rPr lang="en-US" sz="1200" dirty="0"/>
              <a:t>Output (abstraction): Ports, Datagrams, Connections</a:t>
            </a:r>
          </a:p>
          <a:p>
            <a:endParaRPr lang="en-US" sz="1200" dirty="0"/>
          </a:p>
        </p:txBody>
      </p:sp>
      <p:grpSp>
        <p:nvGrpSpPr>
          <p:cNvPr id="20" name="Group 19"/>
          <p:cNvGrpSpPr/>
          <p:nvPr/>
        </p:nvGrpSpPr>
        <p:grpSpPr>
          <a:xfrm>
            <a:off x="2437882" y="4800844"/>
            <a:ext cx="6766934" cy="2074519"/>
            <a:chOff x="2437882" y="4800844"/>
            <a:chExt cx="6766934" cy="2074519"/>
          </a:xfrm>
        </p:grpSpPr>
        <p:pic>
          <p:nvPicPr>
            <p:cNvPr id="28" name="Picture 27" descr="nu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9200" y="4800844"/>
              <a:ext cx="2476500" cy="1206500"/>
            </a:xfrm>
            <a:prstGeom prst="rect">
              <a:avLst/>
            </a:prstGeom>
            <a:solidFill>
              <a:srgbClr val="008000"/>
            </a:solidFill>
          </p:spPr>
        </p:pic>
        <p:grpSp>
          <p:nvGrpSpPr>
            <p:cNvPr id="32" name="Group 31"/>
            <p:cNvGrpSpPr/>
            <p:nvPr/>
          </p:nvGrpSpPr>
          <p:grpSpPr>
            <a:xfrm>
              <a:off x="2437882" y="6111251"/>
              <a:ext cx="6766934" cy="764112"/>
              <a:chOff x="2437882" y="6111251"/>
              <a:chExt cx="6766934" cy="764112"/>
            </a:xfrm>
          </p:grpSpPr>
          <p:sp>
            <p:nvSpPr>
              <p:cNvPr id="22" name="TextBox 21"/>
              <p:cNvSpPr txBox="1"/>
              <p:nvPr/>
            </p:nvSpPr>
            <p:spPr>
              <a:xfrm>
                <a:off x="2437882" y="6567586"/>
                <a:ext cx="6766934" cy="307777"/>
              </a:xfrm>
              <a:prstGeom prst="rect">
                <a:avLst/>
              </a:prstGeom>
              <a:noFill/>
            </p:spPr>
            <p:txBody>
              <a:bodyPr wrap="none" rtlCol="0">
                <a:spAutoFit/>
              </a:bodyPr>
              <a:lstStyle/>
              <a:p>
                <a:r>
                  <a:rPr lang="en-US" sz="1400" dirty="0" smtClean="0"/>
                  <a:t>Reverse/forward engineering of TCP as a Network Utility Maximization (NUM)  problem</a:t>
                </a:r>
                <a:endParaRPr lang="en-US" sz="1400" dirty="0"/>
              </a:p>
            </p:txBody>
          </p:sp>
          <p:cxnSp>
            <p:nvCxnSpPr>
              <p:cNvPr id="24" name="Straight Arrow Connector 23"/>
              <p:cNvCxnSpPr/>
              <p:nvPr/>
            </p:nvCxnSpPr>
            <p:spPr>
              <a:xfrm flipV="1">
                <a:off x="4151445" y="6111251"/>
                <a:ext cx="254014" cy="45633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47295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462"/>
            <a:ext cx="8229600" cy="1143000"/>
          </a:xfrm>
        </p:spPr>
        <p:txBody>
          <a:bodyPr>
            <a:normAutofit fontScale="90000"/>
          </a:bodyPr>
          <a:lstStyle/>
          <a:p>
            <a:r>
              <a:rPr lang="en-US" sz="4000" dirty="0" smtClean="0"/>
              <a:t>In Practice Things are More Complicated</a:t>
            </a:r>
            <a:br>
              <a:rPr lang="en-US" sz="4000" dirty="0" smtClean="0"/>
            </a:br>
            <a:r>
              <a:rPr lang="en-US" sz="2700" dirty="0" smtClean="0"/>
              <a:t>The Nested Bowtie/Hourglass Architecture of Metabolism</a:t>
            </a:r>
            <a:endParaRPr lang="en-US" sz="2000" dirty="0"/>
          </a:p>
        </p:txBody>
      </p:sp>
      <p:pic>
        <p:nvPicPr>
          <p:cNvPr id="4" name="Picture 3" descr="bowti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0108"/>
            <a:ext cx="9144000" cy="5000065"/>
          </a:xfrm>
          <a:prstGeom prst="rect">
            <a:avLst/>
          </a:prstGeom>
        </p:spPr>
      </p:pic>
      <p:sp>
        <p:nvSpPr>
          <p:cNvPr id="6" name="TextBox 5"/>
          <p:cNvSpPr txBox="1"/>
          <p:nvPr/>
        </p:nvSpPr>
        <p:spPr>
          <a:xfrm>
            <a:off x="0" y="6596390"/>
            <a:ext cx="6737742" cy="261610"/>
          </a:xfrm>
          <a:prstGeom prst="rect">
            <a:avLst/>
          </a:prstGeom>
          <a:noFill/>
        </p:spPr>
        <p:txBody>
          <a:bodyPr wrap="none" rtlCol="0">
            <a:spAutoFit/>
          </a:bodyPr>
          <a:lstStyle/>
          <a:p>
            <a:r>
              <a:rPr lang="en-US" sz="1100" dirty="0" smtClean="0"/>
              <a:t>See Csete, M. and J. Doyle, “Bowties, metabolism and disease”, TRENDS in Biotechnology, Vol. 22 No. 9, Sept 2004</a:t>
            </a:r>
            <a:endParaRPr lang="en-US" sz="1100" dirty="0"/>
          </a:p>
        </p:txBody>
      </p:sp>
    </p:spTree>
    <p:extLst>
      <p:ext uri="{BB962C8B-B14F-4D97-AF65-F5344CB8AC3E}">
        <p14:creationId xmlns:p14="http://schemas.microsoft.com/office/powerpoint/2010/main" val="4963436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 name="Slide Number Placeholder 3"/>
          <p:cNvSpPr>
            <a:spLocks noGrp="1"/>
          </p:cNvSpPr>
          <p:nvPr>
            <p:ph type="sldNum" sz="quarter" idx="12"/>
          </p:nvPr>
        </p:nvSpPr>
        <p:spPr/>
        <p:txBody>
          <a:bodyPr/>
          <a:lstStyle/>
          <a:p>
            <a:fld id="{B8F7E0CA-66D4-C94F-B00B-BC9701816532}" type="slidenum">
              <a:rPr lang="en-US"/>
              <a:pPr/>
              <a:t>4</a:t>
            </a:fld>
            <a:endParaRPr lang="en-US" dirty="0"/>
          </a:p>
        </p:txBody>
      </p:sp>
      <p:sp>
        <p:nvSpPr>
          <p:cNvPr id="2" name="TextBox 1"/>
          <p:cNvSpPr txBox="1"/>
          <p:nvPr/>
        </p:nvSpPr>
        <p:spPr>
          <a:xfrm>
            <a:off x="517984" y="214420"/>
            <a:ext cx="8168816" cy="1323439"/>
          </a:xfrm>
          <a:prstGeom prst="rect">
            <a:avLst/>
          </a:prstGeom>
          <a:noFill/>
        </p:spPr>
        <p:txBody>
          <a:bodyPr wrap="square" rtlCol="0">
            <a:spAutoFit/>
          </a:bodyPr>
          <a:lstStyle/>
          <a:p>
            <a:pPr algn="ctr"/>
            <a:r>
              <a:rPr lang="en-US" sz="4000" dirty="0" smtClean="0"/>
              <a:t>So </a:t>
            </a:r>
            <a:r>
              <a:rPr lang="en-US" sz="4000" dirty="0"/>
              <a:t>H</a:t>
            </a:r>
            <a:r>
              <a:rPr lang="en-US" sz="4000" dirty="0" smtClean="0"/>
              <a:t>ow Did I Get Involved In </a:t>
            </a:r>
            <a:r>
              <a:rPr lang="en-US" sz="4000" dirty="0"/>
              <a:t>A</a:t>
            </a:r>
            <a:r>
              <a:rPr lang="en-US" sz="4000" dirty="0" smtClean="0"/>
              <a:t>ll </a:t>
            </a:r>
            <a:r>
              <a:rPr lang="en-US" sz="4000" dirty="0"/>
              <a:t>O</a:t>
            </a:r>
            <a:r>
              <a:rPr lang="en-US" sz="4000" dirty="0" smtClean="0"/>
              <a:t>f </a:t>
            </a:r>
            <a:r>
              <a:rPr lang="en-US" sz="4000" dirty="0"/>
              <a:t>T</a:t>
            </a:r>
            <a:r>
              <a:rPr lang="en-US" sz="4000" dirty="0" smtClean="0"/>
              <a:t>his Complexity Stuff?</a:t>
            </a:r>
            <a:endParaRPr lang="en-US" sz="3200" dirty="0"/>
          </a:p>
        </p:txBody>
      </p:sp>
      <p:grpSp>
        <p:nvGrpSpPr>
          <p:cNvPr id="6" name="Group 5"/>
          <p:cNvGrpSpPr/>
          <p:nvPr/>
        </p:nvGrpSpPr>
        <p:grpSpPr>
          <a:xfrm>
            <a:off x="817732" y="1722101"/>
            <a:ext cx="7226300" cy="4802999"/>
            <a:chOff x="958850" y="1613176"/>
            <a:chExt cx="7226300" cy="4802999"/>
          </a:xfrm>
        </p:grpSpPr>
        <p:pic>
          <p:nvPicPr>
            <p:cNvPr id="4" name="Picture 3" descr="spri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850" y="1971175"/>
              <a:ext cx="7226300" cy="4445000"/>
            </a:xfrm>
            <a:prstGeom prst="rect">
              <a:avLst/>
            </a:prstGeom>
          </p:spPr>
        </p:pic>
        <p:sp>
          <p:nvSpPr>
            <p:cNvPr id="5" name="TextBox 4"/>
            <p:cNvSpPr txBox="1"/>
            <p:nvPr/>
          </p:nvSpPr>
          <p:spPr>
            <a:xfrm>
              <a:off x="2351234" y="1613176"/>
              <a:ext cx="5037557" cy="584776"/>
            </a:xfrm>
            <a:prstGeom prst="rect">
              <a:avLst/>
            </a:prstGeom>
            <a:noFill/>
          </p:spPr>
          <p:txBody>
            <a:bodyPr wrap="none" rtlCol="0">
              <a:spAutoFit/>
            </a:bodyPr>
            <a:lstStyle/>
            <a:p>
              <a:r>
                <a:rPr lang="en-US" sz="3200" b="1" dirty="0" smtClean="0"/>
                <a:t>It all started here, circa 2000</a:t>
              </a:r>
              <a:endParaRPr lang="en-US" sz="3200" b="1" dirty="0"/>
            </a:p>
          </p:txBody>
        </p:sp>
      </p:grpSp>
    </p:spTree>
    <p:extLst>
      <p:ext uri="{BB962C8B-B14F-4D97-AF65-F5344CB8AC3E}">
        <p14:creationId xmlns:p14="http://schemas.microsoft.com/office/powerpoint/2010/main" val="354501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288274" y="698135"/>
            <a:ext cx="3495291" cy="2409831"/>
            <a:chOff x="5288274" y="698135"/>
            <a:chExt cx="3495291" cy="2409831"/>
          </a:xfrm>
        </p:grpSpPr>
        <p:pic>
          <p:nvPicPr>
            <p:cNvPr id="6" name="Picture 5" descr="hg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274" y="1006833"/>
              <a:ext cx="2390775" cy="2101133"/>
            </a:xfrm>
            <a:prstGeom prst="rect">
              <a:avLst/>
            </a:prstGeom>
          </p:spPr>
        </p:pic>
        <p:sp>
          <p:nvSpPr>
            <p:cNvPr id="9" name="TextBox 8"/>
            <p:cNvSpPr txBox="1"/>
            <p:nvPr/>
          </p:nvSpPr>
          <p:spPr>
            <a:xfrm>
              <a:off x="8188530" y="698135"/>
              <a:ext cx="595035" cy="369332"/>
            </a:xfrm>
            <a:prstGeom prst="rect">
              <a:avLst/>
            </a:prstGeom>
            <a:noFill/>
          </p:spPr>
          <p:txBody>
            <a:bodyPr wrap="none" rtlCol="0">
              <a:spAutoFit/>
            </a:bodyPr>
            <a:lstStyle/>
            <a:p>
              <a:r>
                <a:rPr lang="en-US" dirty="0" smtClean="0"/>
                <a:t>HGT</a:t>
              </a:r>
              <a:endParaRPr lang="en-US" dirty="0"/>
            </a:p>
          </p:txBody>
        </p:sp>
        <p:cxnSp>
          <p:nvCxnSpPr>
            <p:cNvPr id="17" name="Straight Arrow Connector 16"/>
            <p:cNvCxnSpPr/>
            <p:nvPr/>
          </p:nvCxnSpPr>
          <p:spPr>
            <a:xfrm flipH="1">
              <a:off x="7841667" y="1006833"/>
              <a:ext cx="346863" cy="18896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AutoShape 3"/>
          <p:cNvSpPr>
            <a:spLocks noChangeArrowheads="1"/>
          </p:cNvSpPr>
          <p:nvPr/>
        </p:nvSpPr>
        <p:spPr bwMode="auto">
          <a:xfrm>
            <a:off x="2209800" y="2771900"/>
            <a:ext cx="1447800" cy="1295400"/>
          </a:xfrm>
          <a:prstGeom prst="roundRect">
            <a:avLst>
              <a:gd name="adj" fmla="val 16667"/>
            </a:avLst>
          </a:prstGeom>
          <a:solidFill>
            <a:srgbClr val="FFFFCC"/>
          </a:solidFill>
          <a:ln w="38100">
            <a:solidFill>
              <a:srgbClr val="663300"/>
            </a:solidFill>
            <a:round/>
            <a:headEnd/>
            <a:tailEnd/>
          </a:ln>
        </p:spPr>
        <p:txBody>
          <a:bodyPr wrap="none" anchor="ctr"/>
          <a:lstStyle/>
          <a:p>
            <a:pPr fontAlgn="base">
              <a:spcBef>
                <a:spcPct val="0"/>
              </a:spcBef>
              <a:spcAft>
                <a:spcPct val="0"/>
              </a:spcAft>
            </a:pPr>
            <a:endParaRPr lang="en-US" sz="2800" dirty="0">
              <a:solidFill>
                <a:srgbClr val="000000"/>
              </a:solidFill>
            </a:endParaRPr>
          </a:p>
        </p:txBody>
      </p:sp>
      <p:sp>
        <p:nvSpPr>
          <p:cNvPr id="16" name="Text Box 13"/>
          <p:cNvSpPr txBox="1">
            <a:spLocks noChangeArrowheads="1"/>
          </p:cNvSpPr>
          <p:nvPr/>
        </p:nvSpPr>
        <p:spPr bwMode="auto">
          <a:xfrm>
            <a:off x="2519582" y="3046538"/>
            <a:ext cx="851420" cy="646290"/>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3600" b="1" dirty="0" smtClean="0">
                <a:solidFill>
                  <a:srgbClr val="000000"/>
                </a:solidFill>
              </a:rPr>
              <a:t>OS</a:t>
            </a:r>
            <a:endParaRPr lang="en-US" sz="3600" b="1" dirty="0">
              <a:solidFill>
                <a:srgbClr val="000000"/>
              </a:solidFill>
            </a:endParaRPr>
          </a:p>
        </p:txBody>
      </p:sp>
      <p:sp>
        <p:nvSpPr>
          <p:cNvPr id="38" name="Trapezoid 37"/>
          <p:cNvSpPr/>
          <p:nvPr/>
        </p:nvSpPr>
        <p:spPr bwMode="auto">
          <a:xfrm>
            <a:off x="76200" y="4038600"/>
            <a:ext cx="5715000" cy="1981200"/>
          </a:xfrm>
          <a:prstGeom prst="trapezoid">
            <a:avLst>
              <a:gd name="adj" fmla="val 123263"/>
            </a:avLst>
          </a:prstGeom>
          <a:solidFill>
            <a:srgbClr val="FFCCCC"/>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39" name="Trapezoid 38"/>
          <p:cNvSpPr/>
          <p:nvPr/>
        </p:nvSpPr>
        <p:spPr bwMode="auto">
          <a:xfrm rot="10800000">
            <a:off x="76200" y="838200"/>
            <a:ext cx="5715000" cy="1981200"/>
          </a:xfrm>
          <a:prstGeom prst="trapezoid">
            <a:avLst>
              <a:gd name="adj" fmla="val 123263"/>
            </a:avLst>
          </a:prstGeom>
          <a:solidFill>
            <a:srgbClr val="66FFFF"/>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66587" name="Text Box 27"/>
          <p:cNvSpPr txBox="1">
            <a:spLocks noChangeArrowheads="1"/>
          </p:cNvSpPr>
          <p:nvPr/>
        </p:nvSpPr>
        <p:spPr bwMode="auto">
          <a:xfrm>
            <a:off x="1760501" y="4572000"/>
            <a:ext cx="2505719" cy="1446509"/>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2800" dirty="0" smtClean="0">
                <a:solidFill>
                  <a:srgbClr val="000000"/>
                </a:solidFill>
              </a:rPr>
              <a:t>Diverse</a:t>
            </a:r>
          </a:p>
          <a:p>
            <a:pPr algn="ctr" eaLnBrk="0" fontAlgn="base" hangingPunct="0">
              <a:spcBef>
                <a:spcPct val="0"/>
              </a:spcBef>
              <a:spcAft>
                <a:spcPct val="0"/>
              </a:spcAft>
            </a:pPr>
            <a:r>
              <a:rPr lang="en-US" sz="2800" dirty="0" smtClean="0">
                <a:solidFill>
                  <a:srgbClr val="000000"/>
                </a:solidFill>
              </a:rPr>
              <a:t>Deconstrained</a:t>
            </a:r>
          </a:p>
          <a:p>
            <a:pPr algn="ctr" eaLnBrk="0" fontAlgn="base" hangingPunct="0">
              <a:spcBef>
                <a:spcPct val="0"/>
              </a:spcBef>
              <a:spcAft>
                <a:spcPct val="0"/>
              </a:spcAft>
            </a:pPr>
            <a:r>
              <a:rPr lang="en-US" sz="2800" dirty="0" smtClean="0">
                <a:solidFill>
                  <a:srgbClr val="000000"/>
                </a:solidFill>
              </a:rPr>
              <a:t>(</a:t>
            </a:r>
            <a:r>
              <a:rPr lang="en-US" sz="3200" b="1" dirty="0" smtClean="0">
                <a:solidFill>
                  <a:srgbClr val="000000"/>
                </a:solidFill>
              </a:rPr>
              <a:t>Hardware</a:t>
            </a:r>
            <a:r>
              <a:rPr lang="en-US" sz="2800" dirty="0" smtClean="0">
                <a:solidFill>
                  <a:srgbClr val="000000"/>
                </a:solidFill>
              </a:rPr>
              <a:t>)</a:t>
            </a:r>
            <a:endParaRPr lang="en-US" sz="2800" dirty="0">
              <a:solidFill>
                <a:srgbClr val="000000"/>
              </a:solidFill>
            </a:endParaRPr>
          </a:p>
        </p:txBody>
      </p:sp>
      <p:sp>
        <p:nvSpPr>
          <p:cNvPr id="69" name="TextBox 68"/>
          <p:cNvSpPr txBox="1"/>
          <p:nvPr/>
        </p:nvSpPr>
        <p:spPr>
          <a:xfrm>
            <a:off x="1572147" y="990600"/>
            <a:ext cx="2882520" cy="1446550"/>
          </a:xfrm>
          <a:prstGeom prst="rect">
            <a:avLst/>
          </a:prstGeom>
          <a:noFill/>
        </p:spPr>
        <p:txBody>
          <a:bodyPr wrap="none" rtlCol="0">
            <a:spAutoFit/>
          </a:bodyPr>
          <a:lstStyle/>
          <a:p>
            <a:pPr algn="ctr" fontAlgn="base">
              <a:spcBef>
                <a:spcPct val="0"/>
              </a:spcBef>
              <a:spcAft>
                <a:spcPct val="0"/>
              </a:spcAft>
            </a:pPr>
            <a:r>
              <a:rPr lang="en-US" sz="2800" dirty="0" smtClean="0">
                <a:solidFill>
                  <a:srgbClr val="000000"/>
                </a:solidFill>
              </a:rPr>
              <a:t>Deconstrained</a:t>
            </a:r>
          </a:p>
          <a:p>
            <a:pPr algn="ctr" fontAlgn="base">
              <a:spcBef>
                <a:spcPct val="0"/>
              </a:spcBef>
              <a:spcAft>
                <a:spcPct val="0"/>
              </a:spcAft>
            </a:pPr>
            <a:r>
              <a:rPr lang="en-US" sz="2800" dirty="0" smtClean="0">
                <a:solidFill>
                  <a:srgbClr val="000000"/>
                </a:solidFill>
              </a:rPr>
              <a:t>(</a:t>
            </a:r>
            <a:r>
              <a:rPr lang="en-US" sz="3200" b="1" dirty="0" smtClean="0">
                <a:solidFill>
                  <a:srgbClr val="000000"/>
                </a:solidFill>
              </a:rPr>
              <a:t>Applications</a:t>
            </a:r>
            <a:r>
              <a:rPr lang="en-US" sz="2800" dirty="0" smtClean="0">
                <a:solidFill>
                  <a:srgbClr val="000000"/>
                </a:solidFill>
              </a:rPr>
              <a:t>)</a:t>
            </a:r>
          </a:p>
          <a:p>
            <a:pPr algn="ctr" fontAlgn="base">
              <a:spcBef>
                <a:spcPct val="0"/>
              </a:spcBef>
              <a:spcAft>
                <a:spcPct val="0"/>
              </a:spcAft>
            </a:pPr>
            <a:r>
              <a:rPr lang="en-US" sz="2800" dirty="0" smtClean="0">
                <a:solidFill>
                  <a:srgbClr val="000000"/>
                </a:solidFill>
              </a:rPr>
              <a:t>Diverse</a:t>
            </a:r>
          </a:p>
        </p:txBody>
      </p:sp>
      <p:sp>
        <p:nvSpPr>
          <p:cNvPr id="22" name="TextBox 21"/>
          <p:cNvSpPr txBox="1"/>
          <p:nvPr/>
        </p:nvSpPr>
        <p:spPr>
          <a:xfrm>
            <a:off x="228600" y="2057400"/>
            <a:ext cx="2057400" cy="1384995"/>
          </a:xfrm>
          <a:prstGeom prst="rect">
            <a:avLst/>
          </a:prstGeom>
          <a:solidFill>
            <a:srgbClr val="66FFFF"/>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Horizontal App Transfer</a:t>
            </a:r>
          </a:p>
        </p:txBody>
      </p:sp>
      <p:sp>
        <p:nvSpPr>
          <p:cNvPr id="25" name="TextBox 24"/>
          <p:cNvSpPr txBox="1"/>
          <p:nvPr/>
        </p:nvSpPr>
        <p:spPr>
          <a:xfrm>
            <a:off x="4495800" y="5257800"/>
            <a:ext cx="2057400" cy="1384995"/>
          </a:xfrm>
          <a:prstGeom prst="rect">
            <a:avLst/>
          </a:prstGeom>
          <a:solidFill>
            <a:srgbClr val="FFCCCC"/>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Horizontal HW Transfer</a:t>
            </a:r>
          </a:p>
        </p:txBody>
      </p:sp>
      <p:sp>
        <p:nvSpPr>
          <p:cNvPr id="12" name="TextBox 11"/>
          <p:cNvSpPr txBox="1"/>
          <p:nvPr/>
        </p:nvSpPr>
        <p:spPr>
          <a:xfrm>
            <a:off x="7679049" y="1915180"/>
            <a:ext cx="1083951" cy="523220"/>
          </a:xfrm>
          <a:prstGeom prst="rect">
            <a:avLst/>
          </a:prstGeom>
          <a:solidFill>
            <a:srgbClr val="66FFFF"/>
          </a:solidFill>
        </p:spPr>
        <p:txBody>
          <a:bodyPr wrap="none" rtlCol="0">
            <a:spAutoFit/>
          </a:bodyPr>
          <a:lstStyle/>
          <a:p>
            <a:pPr>
              <a:defRPr/>
            </a:pPr>
            <a:r>
              <a:rPr lang="en-US" sz="2800" b="1" kern="0" dirty="0" smtClean="0">
                <a:solidFill>
                  <a:srgbClr val="000000"/>
                </a:solidFill>
              </a:rPr>
              <a:t>Apps</a:t>
            </a:r>
          </a:p>
        </p:txBody>
      </p:sp>
      <p:sp>
        <p:nvSpPr>
          <p:cNvPr id="13" name="TextBox 12"/>
          <p:cNvSpPr txBox="1"/>
          <p:nvPr/>
        </p:nvSpPr>
        <p:spPr>
          <a:xfrm>
            <a:off x="7891013" y="3048000"/>
            <a:ext cx="702436" cy="523220"/>
          </a:xfrm>
          <a:prstGeom prst="rect">
            <a:avLst/>
          </a:prstGeom>
          <a:solidFill>
            <a:srgbClr val="FFFF00"/>
          </a:solidFill>
        </p:spPr>
        <p:txBody>
          <a:bodyPr wrap="none" rtlCol="0">
            <a:spAutoFit/>
          </a:bodyPr>
          <a:lstStyle/>
          <a:p>
            <a:pPr>
              <a:defRPr/>
            </a:pPr>
            <a:r>
              <a:rPr lang="en-US" sz="2800" b="1" kern="0" dirty="0" smtClean="0">
                <a:solidFill>
                  <a:srgbClr val="000000"/>
                </a:solidFill>
              </a:rPr>
              <a:t>OS</a:t>
            </a:r>
          </a:p>
        </p:txBody>
      </p:sp>
      <p:sp>
        <p:nvSpPr>
          <p:cNvPr id="14" name="TextBox 13"/>
          <p:cNvSpPr txBox="1"/>
          <p:nvPr/>
        </p:nvSpPr>
        <p:spPr>
          <a:xfrm>
            <a:off x="7907649" y="4267200"/>
            <a:ext cx="782587" cy="523220"/>
          </a:xfrm>
          <a:prstGeom prst="rect">
            <a:avLst/>
          </a:prstGeom>
          <a:solidFill>
            <a:srgbClr val="FFCCCC"/>
          </a:solidFill>
        </p:spPr>
        <p:txBody>
          <a:bodyPr wrap="none" rtlCol="0">
            <a:spAutoFit/>
          </a:bodyPr>
          <a:lstStyle/>
          <a:p>
            <a:pPr>
              <a:defRPr/>
            </a:pPr>
            <a:r>
              <a:rPr lang="en-US" sz="2800" b="1" kern="0" dirty="0" smtClean="0">
                <a:solidFill>
                  <a:srgbClr val="000000"/>
                </a:solidFill>
              </a:rPr>
              <a:t>HW</a:t>
            </a:r>
          </a:p>
        </p:txBody>
      </p:sp>
      <p:sp>
        <p:nvSpPr>
          <p:cNvPr id="2" name="TextBox 1"/>
          <p:cNvSpPr txBox="1"/>
          <p:nvPr/>
        </p:nvSpPr>
        <p:spPr>
          <a:xfrm>
            <a:off x="4928614" y="3364436"/>
            <a:ext cx="941283" cy="646331"/>
          </a:xfrm>
          <a:prstGeom prst="rect">
            <a:avLst/>
          </a:prstGeom>
          <a:noFill/>
        </p:spPr>
        <p:txBody>
          <a:bodyPr wrap="none" rtlCol="0">
            <a:spAutoFit/>
          </a:bodyPr>
          <a:lstStyle/>
          <a:p>
            <a:r>
              <a:rPr lang="en-US" sz="3600" b="1" dirty="0" smtClean="0">
                <a:solidFill>
                  <a:srgbClr val="FF0000"/>
                </a:solidFill>
              </a:rPr>
              <a:t>H*T</a:t>
            </a:r>
            <a:endParaRPr lang="en-US" sz="3600" b="1" dirty="0">
              <a:solidFill>
                <a:srgbClr val="FF0000"/>
              </a:solidFill>
            </a:endParaRPr>
          </a:p>
        </p:txBody>
      </p:sp>
      <p:cxnSp>
        <p:nvCxnSpPr>
          <p:cNvPr id="5" name="Straight Arrow Connector 4"/>
          <p:cNvCxnSpPr>
            <a:stCxn id="2" idx="1"/>
          </p:cNvCxnSpPr>
          <p:nvPr/>
        </p:nvCxnSpPr>
        <p:spPr>
          <a:xfrm flipH="1" flipV="1">
            <a:off x="2519582" y="3048000"/>
            <a:ext cx="2409032" cy="6396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2" idx="2"/>
          </p:cNvCxnSpPr>
          <p:nvPr/>
        </p:nvCxnSpPr>
        <p:spPr>
          <a:xfrm>
            <a:off x="5399256" y="4010767"/>
            <a:ext cx="16144" cy="9640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21F837FD-8F87-7743-AB44-21CAE7E625D8}" type="slidenum">
              <a:rPr lang="en-US" smtClean="0"/>
              <a:t>40</a:t>
            </a:fld>
            <a:endParaRPr lang="en-US" dirty="0"/>
          </a:p>
        </p:txBody>
      </p:sp>
      <p:sp>
        <p:nvSpPr>
          <p:cNvPr id="4" name="TextBox 3"/>
          <p:cNvSpPr txBox="1"/>
          <p:nvPr/>
        </p:nvSpPr>
        <p:spPr>
          <a:xfrm>
            <a:off x="510532" y="113359"/>
            <a:ext cx="8122937" cy="584776"/>
          </a:xfrm>
          <a:prstGeom prst="rect">
            <a:avLst/>
          </a:prstGeom>
          <a:noFill/>
        </p:spPr>
        <p:txBody>
          <a:bodyPr wrap="none" rtlCol="0">
            <a:spAutoFit/>
          </a:bodyPr>
          <a:lstStyle/>
          <a:p>
            <a:r>
              <a:rPr lang="en-US" sz="3200" dirty="0" smtClean="0"/>
              <a:t>Key Architectural Concept: Horizontal Transfer</a:t>
            </a:r>
            <a:endParaRPr lang="en-US" sz="3200" dirty="0"/>
          </a:p>
        </p:txBody>
      </p:sp>
      <p:sp>
        <p:nvSpPr>
          <p:cNvPr id="19" name="TextBox 18"/>
          <p:cNvSpPr txBox="1"/>
          <p:nvPr/>
        </p:nvSpPr>
        <p:spPr>
          <a:xfrm rot="19487863">
            <a:off x="-222710" y="2780677"/>
            <a:ext cx="9612827" cy="132343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40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0000"/>
                </a:solidFill>
                <a:effectLst>
                  <a:outerShdw blurRad="41275" dist="12700" dir="12000000" algn="tl" rotWithShape="0">
                    <a:srgbClr val="000000">
                      <a:alpha val="40000"/>
                    </a:srgbClr>
                  </a:outerShdw>
                </a:effectLst>
              </a:rPr>
              <a:t>Layered Architectures make Robustness and </a:t>
            </a:r>
          </a:p>
          <a:p>
            <a:pPr algn="ctr"/>
            <a:r>
              <a:rPr lang="en-US" sz="40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0000"/>
                </a:solidFill>
                <a:effectLst>
                  <a:outerShdw blurRad="41275" dist="12700" dir="12000000" algn="tl" rotWithShape="0">
                    <a:srgbClr val="000000">
                      <a:alpha val="40000"/>
                    </a:srgbClr>
                  </a:outerShdw>
                </a:effectLst>
              </a:rPr>
              <a:t>Evolvability Compatible </a:t>
            </a:r>
            <a:endParaRPr lang="en-US" sz="4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0000"/>
              </a:solidFill>
              <a:effectLst>
                <a:outerShdw blurRad="41275" dist="12700" dir="12000000" algn="tl" rotWithShape="0">
                  <a:srgbClr val="000000">
                    <a:alpha val="40000"/>
                  </a:srgbClr>
                </a:outerShdw>
              </a:effectLst>
            </a:endParaRPr>
          </a:p>
        </p:txBody>
      </p:sp>
    </p:spTree>
    <p:extLst>
      <p:ext uri="{BB962C8B-B14F-4D97-AF65-F5344CB8AC3E}">
        <p14:creationId xmlns:p14="http://schemas.microsoft.com/office/powerpoint/2010/main" val="3425168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2839" y="34595"/>
            <a:ext cx="7898366" cy="1323439"/>
          </a:xfrm>
          <a:prstGeom prst="rect">
            <a:avLst/>
          </a:prstGeom>
          <a:noFill/>
        </p:spPr>
        <p:txBody>
          <a:bodyPr wrap="none" rtlCol="0">
            <a:spAutoFit/>
          </a:bodyPr>
          <a:lstStyle/>
          <a:p>
            <a:pPr algn="ctr"/>
            <a:r>
              <a:rPr lang="en-US" sz="4000" dirty="0" smtClean="0"/>
              <a:t>Putting it all Together</a:t>
            </a:r>
          </a:p>
          <a:p>
            <a:pPr algn="ctr"/>
            <a:r>
              <a:rPr lang="en-US" sz="4000" dirty="0" smtClean="0"/>
              <a:t>Architecture, Layering, and Tradeoffs</a:t>
            </a:r>
            <a:endParaRPr lang="en-US" sz="4000" dirty="0"/>
          </a:p>
        </p:txBody>
      </p:sp>
      <p:grpSp>
        <p:nvGrpSpPr>
          <p:cNvPr id="2" name="Group 1"/>
          <p:cNvGrpSpPr/>
          <p:nvPr/>
        </p:nvGrpSpPr>
        <p:grpSpPr>
          <a:xfrm>
            <a:off x="659392" y="1847912"/>
            <a:ext cx="7630938" cy="4497288"/>
            <a:chOff x="179275" y="1405387"/>
            <a:chExt cx="8823263" cy="5171422"/>
          </a:xfrm>
        </p:grpSpPr>
        <p:grpSp>
          <p:nvGrpSpPr>
            <p:cNvPr id="4" name="Group 3"/>
            <p:cNvGrpSpPr/>
            <p:nvPr/>
          </p:nvGrpSpPr>
          <p:grpSpPr>
            <a:xfrm>
              <a:off x="179275" y="1405387"/>
              <a:ext cx="8512252" cy="5171422"/>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29" name="TextBox 28"/>
              <p:cNvSpPr txBox="1"/>
              <p:nvPr/>
            </p:nvSpPr>
            <p:spPr>
              <a:xfrm>
                <a:off x="1660478" y="2199271"/>
                <a:ext cx="1083951" cy="523220"/>
              </a:xfrm>
              <a:prstGeom prst="rect">
                <a:avLst/>
              </a:prstGeom>
              <a:solidFill>
                <a:srgbClr val="66FFFF"/>
              </a:solidFill>
            </p:spPr>
            <p:txBody>
              <a:bodyPr wrap="none" rtlCol="0">
                <a:spAutoFit/>
              </a:bodyPr>
              <a:lstStyle/>
              <a:p>
                <a:r>
                  <a:rPr lang="en-US" sz="2800" b="1" dirty="0" smtClean="0">
                    <a:solidFill>
                      <a:srgbClr val="000000"/>
                    </a:solidFill>
                  </a:rPr>
                  <a:t>Apps</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sp>
            <p:nvSpPr>
              <p:cNvPr id="31" name="TextBox 30"/>
              <p:cNvSpPr txBox="1"/>
              <p:nvPr/>
            </p:nvSpPr>
            <p:spPr>
              <a:xfrm>
                <a:off x="6258693" y="4047189"/>
                <a:ext cx="782587" cy="523220"/>
              </a:xfrm>
              <a:prstGeom prst="rect">
                <a:avLst/>
              </a:prstGeom>
              <a:solidFill>
                <a:srgbClr val="FFCCCC"/>
              </a:solidFill>
            </p:spPr>
            <p:txBody>
              <a:bodyPr wrap="none" rtlCol="0">
                <a:spAutoFit/>
              </a:bodyPr>
              <a:lstStyle/>
              <a:p>
                <a:r>
                  <a:rPr lang="en-US" sz="2800" b="1" dirty="0" smtClean="0">
                    <a:solidFill>
                      <a:srgbClr val="000000"/>
                    </a:solidFill>
                  </a:rPr>
                  <a:t>HW</a:t>
                </a:r>
                <a:endParaRPr lang="en-US" sz="2800" b="1" dirty="0">
                  <a:solidFill>
                    <a:srgbClr val="000000"/>
                  </a:solidFill>
                </a:endParaRPr>
              </a:p>
            </p:txBody>
          </p:sp>
        </p:grpSp>
        <p:sp>
          <p:nvSpPr>
            <p:cNvPr id="7" name="TextBox 6"/>
            <p:cNvSpPr txBox="1"/>
            <p:nvPr/>
          </p:nvSpPr>
          <p:spPr>
            <a:xfrm>
              <a:off x="6649986" y="1710189"/>
              <a:ext cx="2352552" cy="369332"/>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649986" y="4681989"/>
              <a:ext cx="2352552" cy="369332"/>
            </a:xfrm>
            <a:prstGeom prst="rect">
              <a:avLst/>
            </a:prstGeom>
          </p:spPr>
          <p:txBody>
            <a:bodyPr wrap="none">
              <a:spAutoFit/>
            </a:bodyPr>
            <a:lstStyle/>
            <a:p>
              <a:r>
                <a:rPr lang="en-US" dirty="0"/>
                <a:t>Unconstrained/Diverse</a:t>
              </a:r>
            </a:p>
          </p:txBody>
        </p:sp>
        <p:sp>
          <p:nvSpPr>
            <p:cNvPr id="9" name="Rectangle 8"/>
            <p:cNvSpPr/>
            <p:nvPr/>
          </p:nvSpPr>
          <p:spPr>
            <a:xfrm>
              <a:off x="6649986" y="2986913"/>
              <a:ext cx="2084412" cy="369332"/>
            </a:xfrm>
            <a:prstGeom prst="rect">
              <a:avLst/>
            </a:prstGeom>
          </p:spPr>
          <p:txBody>
            <a:bodyPr wrap="none">
              <a:spAutoFit/>
            </a:bodyPr>
            <a:lstStyle/>
            <a:p>
              <a:r>
                <a:rPr lang="en-US" dirty="0" smtClean="0"/>
                <a:t>Constrained/Hidden</a:t>
              </a:r>
              <a:endParaRPr lang="en-US" dirty="0"/>
            </a:p>
          </p:txBody>
        </p:sp>
      </p:grpSp>
      <p:sp>
        <p:nvSpPr>
          <p:cNvPr id="3" name="Slide Number Placeholder 2"/>
          <p:cNvSpPr>
            <a:spLocks noGrp="1"/>
          </p:cNvSpPr>
          <p:nvPr>
            <p:ph type="sldNum" sz="quarter" idx="12"/>
          </p:nvPr>
        </p:nvSpPr>
        <p:spPr/>
        <p:txBody>
          <a:bodyPr/>
          <a:lstStyle/>
          <a:p>
            <a:fld id="{21F837FD-8F87-7743-AB44-21CAE7E625D8}" type="slidenum">
              <a:rPr lang="en-US" smtClean="0"/>
              <a:t>41</a:t>
            </a:fld>
            <a:endParaRPr lang="en-US" dirty="0"/>
          </a:p>
        </p:txBody>
      </p:sp>
      <p:grpSp>
        <p:nvGrpSpPr>
          <p:cNvPr id="12" name="Group 11"/>
          <p:cNvGrpSpPr/>
          <p:nvPr/>
        </p:nvGrpSpPr>
        <p:grpSpPr>
          <a:xfrm>
            <a:off x="2217815" y="2070749"/>
            <a:ext cx="4203511" cy="2947423"/>
            <a:chOff x="2217815" y="2070749"/>
            <a:chExt cx="4203511" cy="2947423"/>
          </a:xfrm>
        </p:grpSpPr>
        <p:sp>
          <p:nvSpPr>
            <p:cNvPr id="26" name="Freeform 25"/>
            <p:cNvSpPr/>
            <p:nvPr/>
          </p:nvSpPr>
          <p:spPr bwMode="auto">
            <a:xfrm>
              <a:off x="2217815" y="2070749"/>
              <a:ext cx="4203511" cy="2947423"/>
            </a:xfrm>
            <a:custGeom>
              <a:avLst/>
              <a:gdLst>
                <a:gd name="connsiteX0" fmla="*/ 0 w 4203511"/>
                <a:gd name="connsiteY0" fmla="*/ 0 h 3111690"/>
                <a:gd name="connsiteX1" fmla="*/ 1132764 w 4203511"/>
                <a:gd name="connsiteY1" fmla="*/ 2088108 h 3111690"/>
                <a:gd name="connsiteX2" fmla="*/ 4203511 w 4203511"/>
                <a:gd name="connsiteY2" fmla="*/ 3111690 h 3111690"/>
              </a:gdLst>
              <a:ahLst/>
              <a:cxnLst>
                <a:cxn ang="0">
                  <a:pos x="connsiteX0" y="connsiteY0"/>
                </a:cxn>
                <a:cxn ang="0">
                  <a:pos x="connsiteX1" y="connsiteY1"/>
                </a:cxn>
                <a:cxn ang="0">
                  <a:pos x="connsiteX2" y="connsiteY2"/>
                </a:cxn>
              </a:cxnLst>
              <a:rect l="l" t="t" r="r" b="b"/>
              <a:pathLst>
                <a:path w="4203511" h="3111690">
                  <a:moveTo>
                    <a:pt x="0" y="0"/>
                  </a:moveTo>
                  <a:cubicBezTo>
                    <a:pt x="216089" y="784746"/>
                    <a:pt x="432179" y="1569493"/>
                    <a:pt x="1132764" y="2088108"/>
                  </a:cubicBezTo>
                  <a:cubicBezTo>
                    <a:pt x="1833349" y="2606723"/>
                    <a:pt x="3018430" y="2859206"/>
                    <a:pt x="4203511" y="3111690"/>
                  </a:cubicBezTo>
                </a:path>
              </a:pathLst>
            </a:custGeom>
            <a:noFill/>
            <a:ln w="762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800" dirty="0" smtClean="0">
                <a:solidFill>
                  <a:srgbClr val="000000"/>
                </a:solidFill>
              </a:endParaRPr>
            </a:p>
          </p:txBody>
        </p:sp>
        <p:sp>
          <p:nvSpPr>
            <p:cNvPr id="5" name="TextBox 4"/>
            <p:cNvSpPr txBox="1"/>
            <p:nvPr/>
          </p:nvSpPr>
          <p:spPr>
            <a:xfrm>
              <a:off x="3582462" y="2520840"/>
              <a:ext cx="2020956" cy="369332"/>
            </a:xfrm>
            <a:prstGeom prst="rect">
              <a:avLst/>
            </a:prstGeom>
            <a:noFill/>
          </p:spPr>
          <p:txBody>
            <a:bodyPr wrap="none" rtlCol="0">
              <a:spAutoFit/>
            </a:bodyPr>
            <a:lstStyle/>
            <a:p>
              <a:r>
                <a:rPr lang="en-US" b="1" dirty="0" smtClean="0">
                  <a:solidFill>
                    <a:srgbClr val="0000FF"/>
                  </a:solidFill>
                </a:rPr>
                <a:t>Tradeoff “Frontier”</a:t>
              </a:r>
              <a:endParaRPr lang="en-US" b="1" dirty="0">
                <a:solidFill>
                  <a:srgbClr val="0000FF"/>
                </a:solidFill>
              </a:endParaRPr>
            </a:p>
          </p:txBody>
        </p:sp>
        <p:cxnSp>
          <p:nvCxnSpPr>
            <p:cNvPr id="11" name="Straight Arrow Connector 10"/>
            <p:cNvCxnSpPr/>
            <p:nvPr/>
          </p:nvCxnSpPr>
          <p:spPr>
            <a:xfrm flipH="1">
              <a:off x="3307988" y="2890172"/>
              <a:ext cx="1066081" cy="788116"/>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9164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1003" y="196715"/>
            <a:ext cx="8621994" cy="707886"/>
          </a:xfrm>
          <a:prstGeom prst="rect">
            <a:avLst/>
          </a:prstGeom>
          <a:noFill/>
        </p:spPr>
        <p:txBody>
          <a:bodyPr wrap="square" rtlCol="0">
            <a:spAutoFit/>
          </a:bodyPr>
          <a:lstStyle/>
          <a:p>
            <a:pPr algn="ctr"/>
            <a:r>
              <a:rPr lang="en-US" sz="4000" dirty="0" smtClean="0"/>
              <a:t>Example: Internet Architecture</a:t>
            </a:r>
          </a:p>
        </p:txBody>
      </p:sp>
      <p:grpSp>
        <p:nvGrpSpPr>
          <p:cNvPr id="2" name="Group 1"/>
          <p:cNvGrpSpPr/>
          <p:nvPr/>
        </p:nvGrpSpPr>
        <p:grpSpPr>
          <a:xfrm>
            <a:off x="659392" y="1847912"/>
            <a:ext cx="7680708" cy="4497288"/>
            <a:chOff x="179275" y="1405387"/>
            <a:chExt cx="8880810" cy="5171422"/>
          </a:xfrm>
        </p:grpSpPr>
        <p:grpSp>
          <p:nvGrpSpPr>
            <p:cNvPr id="4" name="Group 3"/>
            <p:cNvGrpSpPr/>
            <p:nvPr/>
          </p:nvGrpSpPr>
          <p:grpSpPr>
            <a:xfrm>
              <a:off x="179275" y="1405387"/>
              <a:ext cx="8512252" cy="5171422"/>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29" name="TextBox 28"/>
              <p:cNvSpPr txBox="1"/>
              <p:nvPr/>
            </p:nvSpPr>
            <p:spPr>
              <a:xfrm>
                <a:off x="1660478" y="2199271"/>
                <a:ext cx="1083951" cy="523220"/>
              </a:xfrm>
              <a:prstGeom prst="rect">
                <a:avLst/>
              </a:prstGeom>
              <a:solidFill>
                <a:srgbClr val="66FFFF"/>
              </a:solidFill>
            </p:spPr>
            <p:txBody>
              <a:bodyPr wrap="none" rtlCol="0">
                <a:spAutoFit/>
              </a:bodyPr>
              <a:lstStyle/>
              <a:p>
                <a:r>
                  <a:rPr lang="en-US" sz="2800" b="1" dirty="0" smtClean="0">
                    <a:solidFill>
                      <a:srgbClr val="000000"/>
                    </a:solidFill>
                  </a:rPr>
                  <a:t>Apps</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sp>
            <p:nvSpPr>
              <p:cNvPr id="31" name="TextBox 30"/>
              <p:cNvSpPr txBox="1"/>
              <p:nvPr/>
            </p:nvSpPr>
            <p:spPr>
              <a:xfrm>
                <a:off x="6695306" y="4047189"/>
                <a:ext cx="782587" cy="523220"/>
              </a:xfrm>
              <a:prstGeom prst="rect">
                <a:avLst/>
              </a:prstGeom>
              <a:solidFill>
                <a:srgbClr val="FFCCCC"/>
              </a:solidFill>
            </p:spPr>
            <p:txBody>
              <a:bodyPr wrap="none" rtlCol="0">
                <a:spAutoFit/>
              </a:bodyPr>
              <a:lstStyle/>
              <a:p>
                <a:r>
                  <a:rPr lang="en-US" sz="2800" b="1" dirty="0" smtClean="0">
                    <a:solidFill>
                      <a:srgbClr val="000000"/>
                    </a:solidFill>
                  </a:rPr>
                  <a:t>HW</a:t>
                </a:r>
                <a:endParaRPr lang="en-US" sz="2800" b="1" dirty="0">
                  <a:solidFill>
                    <a:srgbClr val="000000"/>
                  </a:solidFill>
                </a:endParaRPr>
              </a:p>
            </p:txBody>
          </p:sp>
        </p:grpSp>
        <p:sp>
          <p:nvSpPr>
            <p:cNvPr id="7" name="TextBox 6"/>
            <p:cNvSpPr txBox="1"/>
            <p:nvPr/>
          </p:nvSpPr>
          <p:spPr>
            <a:xfrm>
              <a:off x="6649986" y="1710189"/>
              <a:ext cx="2352552" cy="369332"/>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649986" y="4681989"/>
              <a:ext cx="2352552" cy="369332"/>
            </a:xfrm>
            <a:prstGeom prst="rect">
              <a:avLst/>
            </a:prstGeom>
          </p:spPr>
          <p:txBody>
            <a:bodyPr wrap="none">
              <a:spAutoFit/>
            </a:bodyPr>
            <a:lstStyle/>
            <a:p>
              <a:r>
                <a:rPr lang="en-US" dirty="0"/>
                <a:t>Unconstrained/Diverse</a:t>
              </a:r>
            </a:p>
          </p:txBody>
        </p:sp>
        <p:sp>
          <p:nvSpPr>
            <p:cNvPr id="9" name="Rectangle 8"/>
            <p:cNvSpPr/>
            <p:nvPr/>
          </p:nvSpPr>
          <p:spPr>
            <a:xfrm>
              <a:off x="6649986" y="2862152"/>
              <a:ext cx="2410099" cy="424694"/>
            </a:xfrm>
            <a:prstGeom prst="rect">
              <a:avLst/>
            </a:prstGeom>
          </p:spPr>
          <p:txBody>
            <a:bodyPr wrap="none">
              <a:spAutoFit/>
            </a:bodyPr>
            <a:lstStyle/>
            <a:p>
              <a:r>
                <a:rPr lang="en-US" dirty="0"/>
                <a:t>Constrained/Hidden</a:t>
              </a:r>
            </a:p>
          </p:txBody>
        </p:sp>
      </p:grpSp>
      <p:sp>
        <p:nvSpPr>
          <p:cNvPr id="3" name="Slide Number Placeholder 2"/>
          <p:cNvSpPr>
            <a:spLocks noGrp="1"/>
          </p:cNvSpPr>
          <p:nvPr>
            <p:ph type="sldNum" sz="quarter" idx="12"/>
          </p:nvPr>
        </p:nvSpPr>
        <p:spPr/>
        <p:txBody>
          <a:bodyPr/>
          <a:lstStyle/>
          <a:p>
            <a:fld id="{21F837FD-8F87-7743-AB44-21CAE7E625D8}" type="slidenum">
              <a:rPr lang="en-US" smtClean="0"/>
              <a:t>42</a:t>
            </a:fld>
            <a:endParaRPr lang="en-US" dirty="0"/>
          </a:p>
        </p:txBody>
      </p:sp>
      <p:pic>
        <p:nvPicPr>
          <p:cNvPr id="5" name="Picture 4" descr="ip_hourglas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449" y="2311781"/>
            <a:ext cx="3035808" cy="2706500"/>
          </a:xfrm>
          <a:prstGeom prst="rect">
            <a:avLst/>
          </a:prstGeom>
        </p:spPr>
      </p:pic>
      <p:sp>
        <p:nvSpPr>
          <p:cNvPr id="10" name="Rectangle 9"/>
          <p:cNvSpPr/>
          <p:nvPr/>
        </p:nvSpPr>
        <p:spPr>
          <a:xfrm>
            <a:off x="3165449" y="2890172"/>
            <a:ext cx="2839400" cy="1012115"/>
          </a:xfrm>
          <a:prstGeom prst="rect">
            <a:avLst/>
          </a:prstGeom>
          <a:solidFill>
            <a:srgbClr val="660066">
              <a:alpha val="4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6294884" y="3484109"/>
            <a:ext cx="2365627" cy="369332"/>
          </a:xfrm>
          <a:prstGeom prst="rect">
            <a:avLst/>
          </a:prstGeom>
        </p:spPr>
        <p:txBody>
          <a:bodyPr wrap="none">
            <a:spAutoFit/>
          </a:bodyPr>
          <a:lstStyle/>
          <a:p>
            <a:r>
              <a:rPr lang="en-US" dirty="0" smtClean="0"/>
              <a:t>Standardized Contracts</a:t>
            </a:r>
            <a:endParaRPr lang="en-US" dirty="0"/>
          </a:p>
        </p:txBody>
      </p:sp>
    </p:spTree>
    <p:extLst>
      <p:ext uri="{BB962C8B-B14F-4D97-AF65-F5344CB8AC3E}">
        <p14:creationId xmlns:p14="http://schemas.microsoft.com/office/powerpoint/2010/main" val="386839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59392" y="1847912"/>
            <a:ext cx="7361955" cy="4497288"/>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grpSp>
      <p:sp>
        <p:nvSpPr>
          <p:cNvPr id="7" name="TextBox 6"/>
          <p:cNvSpPr txBox="1"/>
          <p:nvPr/>
        </p:nvSpPr>
        <p:spPr>
          <a:xfrm>
            <a:off x="6165888" y="2112981"/>
            <a:ext cx="2034642" cy="321187"/>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165888" y="4697384"/>
            <a:ext cx="2034642" cy="321187"/>
          </a:xfrm>
          <a:prstGeom prst="rect">
            <a:avLst/>
          </a:prstGeom>
        </p:spPr>
        <p:txBody>
          <a:bodyPr wrap="none">
            <a:spAutoFit/>
          </a:bodyPr>
          <a:lstStyle/>
          <a:p>
            <a:r>
              <a:rPr lang="en-US" dirty="0"/>
              <a:t>Unconstrained/Diverse</a:t>
            </a:r>
          </a:p>
        </p:txBody>
      </p:sp>
      <p:sp>
        <p:nvSpPr>
          <p:cNvPr id="6" name="TextBox 5"/>
          <p:cNvSpPr txBox="1"/>
          <p:nvPr/>
        </p:nvSpPr>
        <p:spPr>
          <a:xfrm>
            <a:off x="2136132" y="388538"/>
            <a:ext cx="4871747" cy="769441"/>
          </a:xfrm>
          <a:prstGeom prst="rect">
            <a:avLst/>
          </a:prstGeom>
          <a:noFill/>
        </p:spPr>
        <p:txBody>
          <a:bodyPr wrap="none" rtlCol="0">
            <a:spAutoFit/>
          </a:bodyPr>
          <a:lstStyle/>
          <a:p>
            <a:pPr algn="ctr"/>
            <a:r>
              <a:rPr lang="en-US" sz="4400" dirty="0" smtClean="0"/>
              <a:t>Example: OpenStack</a:t>
            </a:r>
            <a:endParaRPr lang="en-US" sz="4400" dirty="0"/>
          </a:p>
        </p:txBody>
      </p:sp>
      <p:sp>
        <p:nvSpPr>
          <p:cNvPr id="3" name="Slide Number Placeholder 2"/>
          <p:cNvSpPr>
            <a:spLocks noGrp="1"/>
          </p:cNvSpPr>
          <p:nvPr>
            <p:ph type="sldNum" sz="quarter" idx="12"/>
          </p:nvPr>
        </p:nvSpPr>
        <p:spPr/>
        <p:txBody>
          <a:bodyPr/>
          <a:lstStyle/>
          <a:p>
            <a:fld id="{21F837FD-8F87-7743-AB44-21CAE7E625D8}" type="slidenum">
              <a:rPr lang="en-US" smtClean="0"/>
              <a:t>43</a:t>
            </a:fld>
            <a:endParaRPr lang="en-US" dirty="0"/>
          </a:p>
        </p:txBody>
      </p:sp>
      <p:pic>
        <p:nvPicPr>
          <p:cNvPr id="5" name="Picture 4" descr="openstack-software-diagr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602" y="2527538"/>
            <a:ext cx="4723699" cy="1957682"/>
          </a:xfrm>
          <a:prstGeom prst="rect">
            <a:avLst/>
          </a:prstGeom>
        </p:spPr>
      </p:pic>
      <p:sp>
        <p:nvSpPr>
          <p:cNvPr id="9" name="Rectangle 8"/>
          <p:cNvSpPr/>
          <p:nvPr/>
        </p:nvSpPr>
        <p:spPr>
          <a:xfrm>
            <a:off x="6165888" y="3350079"/>
            <a:ext cx="2435020" cy="369332"/>
          </a:xfrm>
          <a:prstGeom prst="rect">
            <a:avLst/>
          </a:prstGeom>
        </p:spPr>
        <p:txBody>
          <a:bodyPr wrap="square">
            <a:spAutoFit/>
          </a:bodyPr>
          <a:lstStyle/>
          <a:p>
            <a:r>
              <a:rPr lang="en-US" dirty="0" smtClean="0"/>
              <a:t>Constrained/Hidden</a:t>
            </a:r>
          </a:p>
        </p:txBody>
      </p:sp>
      <p:sp>
        <p:nvSpPr>
          <p:cNvPr id="11" name="TextBox 10"/>
          <p:cNvSpPr txBox="1"/>
          <p:nvPr/>
        </p:nvSpPr>
        <p:spPr>
          <a:xfrm>
            <a:off x="6165888" y="3680281"/>
            <a:ext cx="2365627" cy="369332"/>
          </a:xfrm>
          <a:prstGeom prst="rect">
            <a:avLst/>
          </a:prstGeom>
          <a:noFill/>
        </p:spPr>
        <p:txBody>
          <a:bodyPr wrap="none" rtlCol="0">
            <a:spAutoFit/>
          </a:bodyPr>
          <a:lstStyle/>
          <a:p>
            <a:r>
              <a:rPr lang="en-US" dirty="0" smtClean="0"/>
              <a:t>Standardized Contracts</a:t>
            </a:r>
            <a:endParaRPr lang="en-US" dirty="0"/>
          </a:p>
        </p:txBody>
      </p:sp>
      <p:sp>
        <p:nvSpPr>
          <p:cNvPr id="12" name="Rectangle 11"/>
          <p:cNvSpPr/>
          <p:nvPr/>
        </p:nvSpPr>
        <p:spPr>
          <a:xfrm>
            <a:off x="1909602" y="3281852"/>
            <a:ext cx="4256286" cy="865710"/>
          </a:xfrm>
          <a:prstGeom prst="rect">
            <a:avLst/>
          </a:prstGeom>
          <a:solidFill>
            <a:srgbClr val="660066">
              <a:alpha val="3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1909602" y="2344226"/>
            <a:ext cx="664365" cy="369332"/>
          </a:xfrm>
          <a:prstGeom prst="rect">
            <a:avLst/>
          </a:prstGeom>
          <a:solidFill>
            <a:srgbClr val="66FFFF"/>
          </a:solidFill>
        </p:spPr>
        <p:txBody>
          <a:bodyPr wrap="none" rtlCol="0">
            <a:spAutoFit/>
          </a:bodyPr>
          <a:lstStyle/>
          <a:p>
            <a:pPr>
              <a:defRPr/>
            </a:pPr>
            <a:r>
              <a:rPr lang="en-US" b="1" kern="0" dirty="0" smtClean="0">
                <a:solidFill>
                  <a:srgbClr val="000000"/>
                </a:solidFill>
              </a:rPr>
              <a:t>Apps</a:t>
            </a:r>
            <a:endParaRPr lang="en-US" sz="2000" b="1" kern="0" dirty="0" smtClean="0">
              <a:solidFill>
                <a:srgbClr val="000000"/>
              </a:solidFill>
            </a:endParaRPr>
          </a:p>
        </p:txBody>
      </p:sp>
      <p:sp>
        <p:nvSpPr>
          <p:cNvPr id="28" name="TextBox 27"/>
          <p:cNvSpPr txBox="1"/>
          <p:nvPr/>
        </p:nvSpPr>
        <p:spPr>
          <a:xfrm>
            <a:off x="6281330" y="4328052"/>
            <a:ext cx="543739" cy="369332"/>
          </a:xfrm>
          <a:prstGeom prst="rect">
            <a:avLst/>
          </a:prstGeom>
          <a:solidFill>
            <a:srgbClr val="FFCCCC"/>
          </a:solidFill>
        </p:spPr>
        <p:txBody>
          <a:bodyPr wrap="none" rtlCol="0">
            <a:spAutoFit/>
          </a:bodyPr>
          <a:lstStyle/>
          <a:p>
            <a:pPr>
              <a:defRPr/>
            </a:pPr>
            <a:r>
              <a:rPr lang="en-US" b="1" kern="0" dirty="0" smtClean="0">
                <a:solidFill>
                  <a:srgbClr val="000000"/>
                </a:solidFill>
              </a:rPr>
              <a:t>HW</a:t>
            </a:r>
          </a:p>
        </p:txBody>
      </p:sp>
    </p:spTree>
    <p:extLst>
      <p:ext uri="{BB962C8B-B14F-4D97-AF65-F5344CB8AC3E}">
        <p14:creationId xmlns:p14="http://schemas.microsoft.com/office/powerpoint/2010/main" val="37751180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59392" y="1847912"/>
            <a:ext cx="7361955" cy="4497288"/>
            <a:chOff x="179275" y="1523998"/>
            <a:chExt cx="8512252" cy="5171422"/>
          </a:xfrm>
        </p:grpSpPr>
        <p:grpSp>
          <p:nvGrpSpPr>
            <p:cNvPr id="25" name="Group 24"/>
            <p:cNvGrpSpPr/>
            <p:nvPr/>
          </p:nvGrpSpPr>
          <p:grpSpPr>
            <a:xfrm>
              <a:off x="1981200" y="1523998"/>
              <a:ext cx="4668786" cy="3810002"/>
              <a:chOff x="-219456" y="838198"/>
              <a:chExt cx="6349549" cy="5181602"/>
            </a:xfrm>
          </p:grpSpPr>
          <p:sp>
            <p:nvSpPr>
              <p:cNvPr id="22" name="Trapezoid 21"/>
              <p:cNvSpPr/>
              <p:nvPr/>
            </p:nvSpPr>
            <p:spPr bwMode="auto">
              <a:xfrm>
                <a:off x="1088728" y="4038600"/>
                <a:ext cx="3834384" cy="1981200"/>
              </a:xfrm>
              <a:prstGeom prst="trapezoid">
                <a:avLst>
                  <a:gd name="adj" fmla="val 72673"/>
                </a:avLst>
              </a:prstGeom>
              <a:solidFill>
                <a:srgbClr val="FFCC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3" name="Trapezoid 22"/>
              <p:cNvSpPr/>
              <p:nvPr/>
            </p:nvSpPr>
            <p:spPr bwMode="auto">
              <a:xfrm rot="10800000">
                <a:off x="-219456" y="838198"/>
                <a:ext cx="6349549" cy="1981200"/>
              </a:xfrm>
              <a:prstGeom prst="trapezoid">
                <a:avLst>
                  <a:gd name="adj" fmla="val 131695"/>
                </a:avLst>
              </a:prstGeom>
              <a:solidFill>
                <a:srgbClr val="66FFF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24" name="AutoShape 3"/>
              <p:cNvSpPr>
                <a:spLocks noChangeArrowheads="1"/>
              </p:cNvSpPr>
              <p:nvPr/>
            </p:nvSpPr>
            <p:spPr bwMode="auto">
              <a:xfrm>
                <a:off x="2209800" y="2697162"/>
                <a:ext cx="1447800" cy="1295400"/>
              </a:xfrm>
              <a:prstGeom prst="roundRect">
                <a:avLst>
                  <a:gd name="adj" fmla="val 16667"/>
                </a:avLst>
              </a:prstGeom>
              <a:solidFill>
                <a:srgbClr val="FFFFCC"/>
              </a:solidFill>
              <a:ln w="38100">
                <a:noFill/>
                <a:round/>
                <a:headEnd/>
                <a:tailEnd/>
              </a:ln>
            </p:spPr>
            <p:txBody>
              <a:bodyPr wrap="none" anchor="ctr"/>
              <a:lstStyle/>
              <a:p>
                <a:pPr fontAlgn="base">
                  <a:spcBef>
                    <a:spcPct val="0"/>
                  </a:spcBef>
                  <a:spcAft>
                    <a:spcPct val="0"/>
                  </a:spcAft>
                </a:pPr>
                <a:endParaRPr lang="en-US" sz="2800" dirty="0">
                  <a:solidFill>
                    <a:srgbClr val="000000"/>
                  </a:solidFill>
                </a:endParaRPr>
              </a:p>
            </p:txBody>
          </p:sp>
        </p:grpSp>
        <p:cxnSp>
          <p:nvCxnSpPr>
            <p:cNvPr id="13" name="Straight Arrow Connector 12"/>
            <p:cNvCxnSpPr/>
            <p:nvPr/>
          </p:nvCxnSpPr>
          <p:spPr bwMode="auto">
            <a:xfrm>
              <a:off x="1371600" y="53340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379985" y="18288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236985" y="4800600"/>
              <a:ext cx="883575" cy="523220"/>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p:txBody>
        </p:sp>
        <p:sp>
          <p:nvSpPr>
            <p:cNvPr id="16" name="TextBox 15"/>
            <p:cNvSpPr txBox="1"/>
            <p:nvPr/>
          </p:nvSpPr>
          <p:spPr>
            <a:xfrm>
              <a:off x="179275" y="2057400"/>
              <a:ext cx="963725" cy="523220"/>
            </a:xfrm>
            <a:prstGeom prst="rect">
              <a:avLst/>
            </a:prstGeom>
            <a:noFill/>
          </p:spPr>
          <p:txBody>
            <a:bodyPr wrap="none" rtlCol="0">
              <a:spAutoFit/>
            </a:bodyPr>
            <a:lstStyle/>
            <a:p>
              <a:r>
                <a:rPr lang="en-US" sz="2800" dirty="0" smtClean="0">
                  <a:solidFill>
                    <a:srgbClr val="000000"/>
                  </a:solidFill>
                </a:rPr>
                <a:t>Slow</a:t>
              </a:r>
              <a:endParaRPr lang="en-US" sz="2800" dirty="0">
                <a:solidFill>
                  <a:srgbClr val="000000"/>
                </a:solidFill>
              </a:endParaRPr>
            </a:p>
          </p:txBody>
        </p:sp>
        <p:sp>
          <p:nvSpPr>
            <p:cNvPr id="17" name="TextBox 16"/>
            <p:cNvSpPr txBox="1"/>
            <p:nvPr/>
          </p:nvSpPr>
          <p:spPr>
            <a:xfrm>
              <a:off x="1379985" y="55626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7086600" y="55626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410413" y="617220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7086600" y="61722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30" name="TextBox 29"/>
            <p:cNvSpPr txBox="1"/>
            <p:nvPr/>
          </p:nvSpPr>
          <p:spPr>
            <a:xfrm>
              <a:off x="3962400" y="3105524"/>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grpSp>
      <p:sp>
        <p:nvSpPr>
          <p:cNvPr id="7" name="TextBox 6"/>
          <p:cNvSpPr txBox="1"/>
          <p:nvPr/>
        </p:nvSpPr>
        <p:spPr>
          <a:xfrm>
            <a:off x="6096495" y="2112981"/>
            <a:ext cx="2034642" cy="321187"/>
          </a:xfrm>
          <a:prstGeom prst="rect">
            <a:avLst/>
          </a:prstGeom>
          <a:noFill/>
        </p:spPr>
        <p:txBody>
          <a:bodyPr wrap="none" rtlCol="0">
            <a:spAutoFit/>
          </a:bodyPr>
          <a:lstStyle/>
          <a:p>
            <a:r>
              <a:rPr lang="en-US" dirty="0" smtClean="0"/>
              <a:t>Unconstrained/Diverse</a:t>
            </a:r>
            <a:endParaRPr lang="en-US" dirty="0"/>
          </a:p>
        </p:txBody>
      </p:sp>
      <p:sp>
        <p:nvSpPr>
          <p:cNvPr id="8" name="Rectangle 7"/>
          <p:cNvSpPr/>
          <p:nvPr/>
        </p:nvSpPr>
        <p:spPr>
          <a:xfrm>
            <a:off x="6096495" y="4697384"/>
            <a:ext cx="2034642" cy="321187"/>
          </a:xfrm>
          <a:prstGeom prst="rect">
            <a:avLst/>
          </a:prstGeom>
        </p:spPr>
        <p:txBody>
          <a:bodyPr wrap="none">
            <a:spAutoFit/>
          </a:bodyPr>
          <a:lstStyle/>
          <a:p>
            <a:r>
              <a:rPr lang="en-US" dirty="0"/>
              <a:t>Unconstrained/Diverse</a:t>
            </a:r>
          </a:p>
        </p:txBody>
      </p:sp>
      <p:sp>
        <p:nvSpPr>
          <p:cNvPr id="6" name="TextBox 5"/>
          <p:cNvSpPr txBox="1"/>
          <p:nvPr/>
        </p:nvSpPr>
        <p:spPr>
          <a:xfrm>
            <a:off x="2881260" y="388538"/>
            <a:ext cx="3381480" cy="769441"/>
          </a:xfrm>
          <a:prstGeom prst="rect">
            <a:avLst/>
          </a:prstGeom>
          <a:noFill/>
        </p:spPr>
        <p:txBody>
          <a:bodyPr wrap="none" rtlCol="0">
            <a:spAutoFit/>
          </a:bodyPr>
          <a:lstStyle/>
          <a:p>
            <a:pPr algn="ctr"/>
            <a:r>
              <a:rPr lang="en-US" sz="4400" dirty="0" smtClean="0"/>
              <a:t>Example: SDN</a:t>
            </a:r>
            <a:endParaRPr lang="en-US" sz="4400" dirty="0"/>
          </a:p>
        </p:txBody>
      </p:sp>
      <p:sp>
        <p:nvSpPr>
          <p:cNvPr id="3" name="Slide Number Placeholder 2"/>
          <p:cNvSpPr>
            <a:spLocks noGrp="1"/>
          </p:cNvSpPr>
          <p:nvPr>
            <p:ph type="sldNum" sz="quarter" idx="12"/>
          </p:nvPr>
        </p:nvSpPr>
        <p:spPr/>
        <p:txBody>
          <a:bodyPr/>
          <a:lstStyle/>
          <a:p>
            <a:fld id="{21F837FD-8F87-7743-AB44-21CAE7E625D8}" type="slidenum">
              <a:rPr lang="en-US" smtClean="0"/>
              <a:t>44</a:t>
            </a:fld>
            <a:endParaRPr lang="en-US" dirty="0"/>
          </a:p>
        </p:txBody>
      </p:sp>
      <p:sp>
        <p:nvSpPr>
          <p:cNvPr id="9" name="Rectangle 8"/>
          <p:cNvSpPr/>
          <p:nvPr/>
        </p:nvSpPr>
        <p:spPr>
          <a:xfrm>
            <a:off x="6096495" y="3223274"/>
            <a:ext cx="2435020" cy="369332"/>
          </a:xfrm>
          <a:prstGeom prst="rect">
            <a:avLst/>
          </a:prstGeom>
        </p:spPr>
        <p:txBody>
          <a:bodyPr wrap="square">
            <a:spAutoFit/>
          </a:bodyPr>
          <a:lstStyle/>
          <a:p>
            <a:r>
              <a:rPr lang="en-US" dirty="0" smtClean="0"/>
              <a:t>Constrained/Hidden</a:t>
            </a:r>
          </a:p>
        </p:txBody>
      </p:sp>
      <p:sp>
        <p:nvSpPr>
          <p:cNvPr id="11" name="TextBox 10"/>
          <p:cNvSpPr txBox="1"/>
          <p:nvPr/>
        </p:nvSpPr>
        <p:spPr>
          <a:xfrm>
            <a:off x="6096495" y="3553476"/>
            <a:ext cx="2365627" cy="369332"/>
          </a:xfrm>
          <a:prstGeom prst="rect">
            <a:avLst/>
          </a:prstGeom>
          <a:noFill/>
        </p:spPr>
        <p:txBody>
          <a:bodyPr wrap="none" rtlCol="0">
            <a:spAutoFit/>
          </a:bodyPr>
          <a:lstStyle/>
          <a:p>
            <a:r>
              <a:rPr lang="en-US" dirty="0" smtClean="0"/>
              <a:t>Standardized Contracts</a:t>
            </a:r>
            <a:endParaRPr lang="en-US" dirty="0"/>
          </a:p>
        </p:txBody>
      </p:sp>
      <p:pic>
        <p:nvPicPr>
          <p:cNvPr id="2" name="Picture 1" descr="hydrogen_diagram_-_fin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939" y="2766795"/>
            <a:ext cx="3511698" cy="1696274"/>
          </a:xfrm>
          <a:prstGeom prst="rect">
            <a:avLst/>
          </a:prstGeom>
        </p:spPr>
      </p:pic>
      <p:sp>
        <p:nvSpPr>
          <p:cNvPr id="10" name="Rectangle 9"/>
          <p:cNvSpPr/>
          <p:nvPr/>
        </p:nvSpPr>
        <p:spPr>
          <a:xfrm>
            <a:off x="2534939" y="3350079"/>
            <a:ext cx="3511698" cy="544308"/>
          </a:xfrm>
          <a:prstGeom prst="rect">
            <a:avLst/>
          </a:prstGeom>
          <a:solidFill>
            <a:srgbClr val="660066">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1885632" y="2412640"/>
            <a:ext cx="664365" cy="369332"/>
          </a:xfrm>
          <a:prstGeom prst="rect">
            <a:avLst/>
          </a:prstGeom>
          <a:solidFill>
            <a:srgbClr val="66FFFF"/>
          </a:solidFill>
        </p:spPr>
        <p:txBody>
          <a:bodyPr wrap="none" rtlCol="0">
            <a:spAutoFit/>
          </a:bodyPr>
          <a:lstStyle/>
          <a:p>
            <a:pPr>
              <a:defRPr/>
            </a:pPr>
            <a:r>
              <a:rPr lang="en-US" b="1" kern="0" dirty="0" smtClean="0">
                <a:solidFill>
                  <a:srgbClr val="000000"/>
                </a:solidFill>
              </a:rPr>
              <a:t>Apps</a:t>
            </a:r>
          </a:p>
        </p:txBody>
      </p:sp>
      <p:sp>
        <p:nvSpPr>
          <p:cNvPr id="28" name="TextBox 27"/>
          <p:cNvSpPr txBox="1"/>
          <p:nvPr/>
        </p:nvSpPr>
        <p:spPr>
          <a:xfrm>
            <a:off x="6096495" y="4278403"/>
            <a:ext cx="543739" cy="369332"/>
          </a:xfrm>
          <a:prstGeom prst="rect">
            <a:avLst/>
          </a:prstGeom>
          <a:solidFill>
            <a:srgbClr val="FFCCCC"/>
          </a:solidFill>
        </p:spPr>
        <p:txBody>
          <a:bodyPr wrap="none" rtlCol="0">
            <a:spAutoFit/>
          </a:bodyPr>
          <a:lstStyle/>
          <a:p>
            <a:pPr>
              <a:defRPr/>
            </a:pPr>
            <a:r>
              <a:rPr lang="en-US" b="1" kern="0" dirty="0" smtClean="0">
                <a:solidFill>
                  <a:srgbClr val="000000"/>
                </a:solidFill>
              </a:rPr>
              <a:t>HW</a:t>
            </a:r>
          </a:p>
        </p:txBody>
      </p:sp>
    </p:spTree>
    <p:extLst>
      <p:ext uri="{BB962C8B-B14F-4D97-AF65-F5344CB8AC3E}">
        <p14:creationId xmlns:p14="http://schemas.microsoft.com/office/powerpoint/2010/main" val="1862262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45986" name="Picture 2" descr="http://upload.wikimedia.org/wikipedia/commons/thumb/7/7b/Free_and_open-source-software_display_servers_and_UI_toolkits.svg/800px-Free_and_open-source-software_display_servers_and_UI_toolkit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1" y="1828800"/>
            <a:ext cx="8952460" cy="409575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511552" y="304800"/>
            <a:ext cx="8096641" cy="707886"/>
          </a:xfrm>
          <a:prstGeom prst="rect">
            <a:avLst/>
          </a:prstGeom>
        </p:spPr>
        <p:txBody>
          <a:bodyPr wrap="square">
            <a:spAutoFit/>
          </a:bodyPr>
          <a:lstStyle/>
          <a:p>
            <a:pPr algn="ctr"/>
            <a:r>
              <a:rPr lang="en-US" sz="4000" dirty="0" smtClean="0"/>
              <a:t>Linux Kernel?</a:t>
            </a:r>
            <a:endParaRPr lang="en-US" sz="4000" dirty="0"/>
          </a:p>
        </p:txBody>
      </p:sp>
      <p:sp>
        <p:nvSpPr>
          <p:cNvPr id="5" name="Trapezoid 4"/>
          <p:cNvSpPr/>
          <p:nvPr/>
        </p:nvSpPr>
        <p:spPr bwMode="auto">
          <a:xfrm>
            <a:off x="838201" y="5638800"/>
            <a:ext cx="5715000" cy="742950"/>
          </a:xfrm>
          <a:prstGeom prst="trapezoid">
            <a:avLst>
              <a:gd name="adj" fmla="val 295271"/>
            </a:avLst>
          </a:prstGeom>
          <a:solidFill>
            <a:schemeClr val="tx1">
              <a:alpha val="58039"/>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6" name="Trapezoid 5"/>
          <p:cNvSpPr/>
          <p:nvPr/>
        </p:nvSpPr>
        <p:spPr bwMode="auto">
          <a:xfrm rot="10800000">
            <a:off x="86670" y="1981200"/>
            <a:ext cx="7228529" cy="2457450"/>
          </a:xfrm>
          <a:prstGeom prst="trapezoid">
            <a:avLst>
              <a:gd name="adj" fmla="val 123263"/>
            </a:avLst>
          </a:prstGeom>
          <a:solidFill>
            <a:srgbClr val="CCFFFF">
              <a:alpha val="69804"/>
            </a:srgb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dirty="0" smtClean="0">
              <a:solidFill>
                <a:srgbClr val="000000"/>
              </a:solidFill>
            </a:endParaRPr>
          </a:p>
        </p:txBody>
      </p:sp>
      <p:sp>
        <p:nvSpPr>
          <p:cNvPr id="7" name="AutoShape 3"/>
          <p:cNvSpPr>
            <a:spLocks noChangeArrowheads="1"/>
          </p:cNvSpPr>
          <p:nvPr/>
        </p:nvSpPr>
        <p:spPr bwMode="auto">
          <a:xfrm>
            <a:off x="2971801" y="4316412"/>
            <a:ext cx="1447800" cy="1295400"/>
          </a:xfrm>
          <a:prstGeom prst="roundRect">
            <a:avLst>
              <a:gd name="adj" fmla="val 16667"/>
            </a:avLst>
          </a:prstGeom>
          <a:solidFill>
            <a:srgbClr val="FF5050">
              <a:alpha val="50196"/>
            </a:srgbClr>
          </a:solidFill>
          <a:ln w="38100">
            <a:solidFill>
              <a:srgbClr val="663300"/>
            </a:solidFill>
            <a:round/>
            <a:headEnd/>
            <a:tailEnd/>
          </a:ln>
        </p:spPr>
        <p:txBody>
          <a:bodyPr wrap="none" anchor="ctr"/>
          <a:lstStyle/>
          <a:p>
            <a:pPr fontAlgn="base">
              <a:spcBef>
                <a:spcPct val="0"/>
              </a:spcBef>
              <a:spcAft>
                <a:spcPct val="0"/>
              </a:spcAft>
            </a:pPr>
            <a:endParaRPr lang="en-US" sz="2800" dirty="0">
              <a:solidFill>
                <a:srgbClr val="000000"/>
              </a:solidFill>
            </a:endParaRPr>
          </a:p>
        </p:txBody>
      </p:sp>
      <p:sp>
        <p:nvSpPr>
          <p:cNvPr id="8" name="Text Box 13"/>
          <p:cNvSpPr txBox="1">
            <a:spLocks noChangeArrowheads="1"/>
          </p:cNvSpPr>
          <p:nvPr/>
        </p:nvSpPr>
        <p:spPr bwMode="auto">
          <a:xfrm>
            <a:off x="3281583" y="4591050"/>
            <a:ext cx="851420" cy="646290"/>
          </a:xfrm>
          <a:prstGeom prst="rect">
            <a:avLst/>
          </a:prstGeom>
          <a:noFill/>
          <a:ln w="9525">
            <a:noFill/>
            <a:miter lim="800000"/>
            <a:headEnd/>
            <a:tailEnd/>
          </a:ln>
        </p:spPr>
        <p:txBody>
          <a:bodyPr wrap="none" lIns="91393" tIns="45700" rIns="91393" bIns="45700">
            <a:spAutoFit/>
          </a:bodyPr>
          <a:lstStyle/>
          <a:p>
            <a:pPr algn="ctr" eaLnBrk="0" fontAlgn="base" hangingPunct="0">
              <a:spcBef>
                <a:spcPct val="0"/>
              </a:spcBef>
              <a:spcAft>
                <a:spcPct val="0"/>
              </a:spcAft>
            </a:pPr>
            <a:r>
              <a:rPr lang="en-US" sz="3600" b="1" dirty="0" smtClean="0">
                <a:solidFill>
                  <a:srgbClr val="000000"/>
                </a:solidFill>
              </a:rPr>
              <a:t>OS</a:t>
            </a:r>
            <a:endParaRPr lang="en-US" sz="3600" b="1" dirty="0">
              <a:solidFill>
                <a:srgbClr val="000000"/>
              </a:solidFill>
            </a:endParaRPr>
          </a:p>
        </p:txBody>
      </p:sp>
    </p:spTree>
    <p:extLst>
      <p:ext uri="{BB962C8B-B14F-4D97-AF65-F5344CB8AC3E}">
        <p14:creationId xmlns:p14="http://schemas.microsoft.com/office/powerpoint/2010/main" val="179017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459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gotta do some Systems Biology</a:t>
            </a:r>
            <a:br>
              <a:rPr lang="en-US" dirty="0" smtClean="0"/>
            </a:br>
            <a:r>
              <a:rPr lang="en-US" sz="3600" dirty="0" smtClean="0"/>
              <a:t>(come on, its all just networking </a:t>
            </a:r>
            <a:r>
              <a:rPr lang="en-US" sz="3600" dirty="0" smtClean="0">
                <a:sym typeface="Wingdings"/>
              </a:rPr>
              <a:t>)</a:t>
            </a:r>
            <a:endParaRPr lang="en-US" dirty="0"/>
          </a:p>
        </p:txBody>
      </p:sp>
      <p:sp>
        <p:nvSpPr>
          <p:cNvPr id="3" name="Content Placeholder 2"/>
          <p:cNvSpPr>
            <a:spLocks noGrp="1"/>
          </p:cNvSpPr>
          <p:nvPr>
            <p:ph idx="1"/>
          </p:nvPr>
        </p:nvSpPr>
        <p:spPr>
          <a:xfrm>
            <a:off x="310777" y="1830387"/>
            <a:ext cx="8522447" cy="4525963"/>
          </a:xfrm>
        </p:spPr>
        <p:txBody>
          <a:bodyPr>
            <a:normAutofit fontScale="92500" lnSpcReduction="20000"/>
          </a:bodyPr>
          <a:lstStyle/>
          <a:p>
            <a:r>
              <a:rPr lang="en-US" dirty="0"/>
              <a:t>B</a:t>
            </a:r>
            <a:r>
              <a:rPr lang="en-US" dirty="0" smtClean="0"/>
              <a:t>iological systems have a similar architecture</a:t>
            </a:r>
          </a:p>
          <a:p>
            <a:pPr lvl="1"/>
            <a:r>
              <a:rPr lang="en-US" dirty="0" smtClean="0"/>
              <a:t>Same tradeoff space </a:t>
            </a:r>
          </a:p>
          <a:p>
            <a:pPr lvl="2"/>
            <a:r>
              <a:rPr lang="en-US" sz="2200" dirty="0"/>
              <a:t>w</a:t>
            </a:r>
            <a:r>
              <a:rPr lang="en-US" sz="2200" dirty="0" smtClean="0"/>
              <a:t>ith of course different implementation than our network</a:t>
            </a:r>
          </a:p>
          <a:p>
            <a:pPr lvl="1"/>
            <a:r>
              <a:rPr lang="en-US" dirty="0" smtClean="0"/>
              <a:t>Basically: diverse apps and h/w</a:t>
            </a:r>
            <a:r>
              <a:rPr lang="en-US" dirty="0"/>
              <a:t> </a:t>
            </a:r>
            <a:r>
              <a:rPr lang="en-US" dirty="0" smtClean="0"/>
              <a:t>with a hidden kernel</a:t>
            </a:r>
          </a:p>
          <a:p>
            <a:pPr lvl="1"/>
            <a:r>
              <a:rPr lang="en-US" dirty="0" smtClean="0"/>
              <a:t>Constraints that deconstrain</a:t>
            </a:r>
          </a:p>
          <a:p>
            <a:pPr lvl="1"/>
            <a:endParaRPr lang="en-US" dirty="0" smtClean="0"/>
          </a:p>
          <a:p>
            <a:endParaRPr lang="en-US" dirty="0"/>
          </a:p>
          <a:p>
            <a:r>
              <a:rPr lang="en-US" dirty="0" smtClean="0"/>
              <a:t>Many good examples of layered networks</a:t>
            </a:r>
          </a:p>
          <a:p>
            <a:pPr lvl="1"/>
            <a:r>
              <a:rPr lang="en-US" dirty="0" smtClean="0"/>
              <a:t>Very (brief) examples</a:t>
            </a:r>
          </a:p>
          <a:p>
            <a:pPr lvl="2"/>
            <a:r>
              <a:rPr lang="en-US" dirty="0" smtClean="0"/>
              <a:t>Bacteria</a:t>
            </a:r>
          </a:p>
          <a:p>
            <a:pPr lvl="2"/>
            <a:r>
              <a:rPr lang="en-US" dirty="0" smtClean="0"/>
              <a:t>Vestibular </a:t>
            </a:r>
            <a:r>
              <a:rPr lang="en-US" dirty="0"/>
              <a:t>Ocular Reflex (VOR)</a:t>
            </a:r>
          </a:p>
          <a:p>
            <a:pPr lvl="1"/>
            <a:endParaRPr lang="en-US" dirty="0" smtClean="0"/>
          </a:p>
          <a:p>
            <a:pPr lvl="1"/>
            <a:endParaRPr lang="en-US" dirty="0" smtClean="0"/>
          </a:p>
          <a:p>
            <a:endParaRPr lang="en-US" dirty="0" smtClean="0"/>
          </a:p>
        </p:txBody>
      </p:sp>
      <p:sp>
        <p:nvSpPr>
          <p:cNvPr id="4" name="Slide Number Placeholder 3"/>
          <p:cNvSpPr>
            <a:spLocks noGrp="1"/>
          </p:cNvSpPr>
          <p:nvPr>
            <p:ph type="sldNum" sz="quarter" idx="12"/>
          </p:nvPr>
        </p:nvSpPr>
        <p:spPr/>
        <p:txBody>
          <a:bodyPr/>
          <a:lstStyle/>
          <a:p>
            <a:fld id="{21F837FD-8F87-7743-AB44-21CAE7E625D8}" type="slidenum">
              <a:rPr lang="en-US" smtClean="0"/>
              <a:t>46</a:t>
            </a:fld>
            <a:endParaRPr lang="en-US" dirty="0"/>
          </a:p>
        </p:txBody>
      </p:sp>
    </p:spTree>
    <p:extLst>
      <p:ext uri="{BB962C8B-B14F-4D97-AF65-F5344CB8AC3E}">
        <p14:creationId xmlns:p14="http://schemas.microsoft.com/office/powerpoint/2010/main" val="261199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44610" name="Picture 2" descr="http://www.lanesville.k12.in.us/LCSYellowpages/Tickit/Carl/Bacteriu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028146"/>
            <a:ext cx="2019440" cy="1382054"/>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Freeform 19"/>
          <p:cNvSpPr/>
          <p:nvPr/>
        </p:nvSpPr>
        <p:spPr bwMode="auto">
          <a:xfrm>
            <a:off x="1080655" y="2362200"/>
            <a:ext cx="8336477" cy="3276600"/>
          </a:xfrm>
          <a:custGeom>
            <a:avLst/>
            <a:gdLst>
              <a:gd name="connsiteX0" fmla="*/ 35626 w 8336477"/>
              <a:gd name="connsiteY0" fmla="*/ 296883 h 2873829"/>
              <a:gd name="connsiteX1" fmla="*/ 1163781 w 8336477"/>
              <a:gd name="connsiteY1" fmla="*/ 985652 h 2873829"/>
              <a:gd name="connsiteX2" fmla="*/ 6947064 w 8336477"/>
              <a:gd name="connsiteY2" fmla="*/ 2873829 h 2873829"/>
              <a:gd name="connsiteX3" fmla="*/ 8336477 w 8336477"/>
              <a:gd name="connsiteY3" fmla="*/ 2802577 h 2873829"/>
              <a:gd name="connsiteX4" fmla="*/ 7908966 w 8336477"/>
              <a:gd name="connsiteY4" fmla="*/ 2101933 h 2873829"/>
              <a:gd name="connsiteX5" fmla="*/ 3241963 w 8336477"/>
              <a:gd name="connsiteY5" fmla="*/ 403761 h 2873829"/>
              <a:gd name="connsiteX6" fmla="*/ 1021277 w 8336477"/>
              <a:gd name="connsiteY6" fmla="*/ 0 h 2873829"/>
              <a:gd name="connsiteX7" fmla="*/ 0 w 8336477"/>
              <a:gd name="connsiteY7" fmla="*/ 0 h 2873829"/>
              <a:gd name="connsiteX8" fmla="*/ 35626 w 8336477"/>
              <a:gd name="connsiteY8" fmla="*/ 296883 h 287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6477" h="2873829">
                <a:moveTo>
                  <a:pt x="35626" y="296883"/>
                </a:moveTo>
                <a:lnTo>
                  <a:pt x="1163781" y="985652"/>
                </a:lnTo>
                <a:lnTo>
                  <a:pt x="6947064" y="2873829"/>
                </a:lnTo>
                <a:lnTo>
                  <a:pt x="8336477" y="2802577"/>
                </a:lnTo>
                <a:lnTo>
                  <a:pt x="7908966" y="2101933"/>
                </a:lnTo>
                <a:lnTo>
                  <a:pt x="3241963" y="403761"/>
                </a:lnTo>
                <a:lnTo>
                  <a:pt x="1021277" y="0"/>
                </a:lnTo>
                <a:lnTo>
                  <a:pt x="0" y="0"/>
                </a:lnTo>
                <a:lnTo>
                  <a:pt x="35626" y="296883"/>
                </a:lnTo>
                <a:close/>
              </a:path>
            </a:pathLst>
          </a:custGeom>
          <a:solidFill>
            <a:srgbClr val="FFFF99"/>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000000"/>
              </a:solidFill>
              <a:latin typeface="Comic Sans MS" pitchFamily="-109" charset="0"/>
            </a:endParaRPr>
          </a:p>
        </p:txBody>
      </p:sp>
      <p:cxnSp>
        <p:nvCxnSpPr>
          <p:cNvPr id="13" name="Straight Arrow Connector 12"/>
          <p:cNvCxnSpPr/>
          <p:nvPr/>
        </p:nvCxnSpPr>
        <p:spPr bwMode="auto">
          <a:xfrm>
            <a:off x="1268525" y="54864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276910" y="19812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133910" y="4953000"/>
            <a:ext cx="1183337" cy="954107"/>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a:p>
            <a:r>
              <a:rPr lang="en-US" sz="2800" dirty="0" smtClean="0">
                <a:solidFill>
                  <a:srgbClr val="000000"/>
                </a:solidFill>
              </a:rPr>
              <a:t>Costly</a:t>
            </a:r>
          </a:p>
        </p:txBody>
      </p:sp>
      <p:sp>
        <p:nvSpPr>
          <p:cNvPr id="16" name="TextBox 15"/>
          <p:cNvSpPr txBox="1"/>
          <p:nvPr/>
        </p:nvSpPr>
        <p:spPr>
          <a:xfrm>
            <a:off x="76200" y="2209800"/>
            <a:ext cx="1245854" cy="954107"/>
          </a:xfrm>
          <a:prstGeom prst="rect">
            <a:avLst/>
          </a:prstGeom>
          <a:noFill/>
        </p:spPr>
        <p:txBody>
          <a:bodyPr wrap="none" rtlCol="0">
            <a:spAutoFit/>
          </a:bodyPr>
          <a:lstStyle/>
          <a:p>
            <a:r>
              <a:rPr lang="en-US" sz="2800" dirty="0" smtClean="0">
                <a:solidFill>
                  <a:srgbClr val="000000"/>
                </a:solidFill>
              </a:rPr>
              <a:t>Slow</a:t>
            </a:r>
          </a:p>
          <a:p>
            <a:r>
              <a:rPr lang="en-US" sz="2800" dirty="0" smtClean="0">
                <a:solidFill>
                  <a:srgbClr val="000000"/>
                </a:solidFill>
              </a:rPr>
              <a:t>Cheap</a:t>
            </a:r>
            <a:endParaRPr lang="en-US" sz="2800" dirty="0">
              <a:solidFill>
                <a:srgbClr val="000000"/>
              </a:solidFill>
            </a:endParaRPr>
          </a:p>
        </p:txBody>
      </p:sp>
      <p:sp>
        <p:nvSpPr>
          <p:cNvPr id="17" name="TextBox 16"/>
          <p:cNvSpPr txBox="1"/>
          <p:nvPr/>
        </p:nvSpPr>
        <p:spPr>
          <a:xfrm>
            <a:off x="1657910" y="572518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6983525" y="57150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573325" y="6334780"/>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6983525" y="63246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23" name="Rectangle 6"/>
          <p:cNvSpPr>
            <a:spLocks noChangeArrowheads="1"/>
          </p:cNvSpPr>
          <p:nvPr/>
        </p:nvSpPr>
        <p:spPr bwMode="auto">
          <a:xfrm>
            <a:off x="1295400" y="2590800"/>
            <a:ext cx="9067800" cy="2862322"/>
          </a:xfrm>
          <a:prstGeom prst="rect">
            <a:avLst/>
          </a:prstGeom>
          <a:noFill/>
          <a:ln w="9525">
            <a:noFill/>
            <a:miter lim="800000"/>
            <a:headEnd/>
            <a:tailEnd/>
          </a:ln>
        </p:spPr>
        <p:txBody>
          <a:bodyPr wrap="square">
            <a:spAutoFit/>
          </a:bodyPr>
          <a:lstStyle/>
          <a:p>
            <a:pPr marL="609600" indent="-609600" eaLnBrk="0" fontAlgn="base" hangingPunct="0">
              <a:lnSpc>
                <a:spcPts val="2700"/>
              </a:lnSpc>
              <a:spcBef>
                <a:spcPct val="0"/>
              </a:spcBef>
              <a:spcAft>
                <a:spcPct val="0"/>
              </a:spcAft>
            </a:pPr>
            <a:r>
              <a:rPr lang="en-US" sz="2800" b="1" dirty="0" smtClean="0">
                <a:solidFill>
                  <a:srgbClr val="0000FF"/>
                </a:solidFill>
              </a:rPr>
              <a:t>HGT</a:t>
            </a:r>
          </a:p>
          <a:p>
            <a:pPr marL="1066800" lvl="1" indent="-609600" eaLnBrk="0" fontAlgn="base" hangingPunct="0">
              <a:lnSpc>
                <a:spcPts val="2700"/>
              </a:lnSpc>
              <a:spcBef>
                <a:spcPct val="0"/>
              </a:spcBef>
              <a:spcAft>
                <a:spcPct val="0"/>
              </a:spcAft>
            </a:pPr>
            <a:r>
              <a:rPr lang="en-US" sz="2800" b="1" dirty="0" smtClean="0">
                <a:solidFill>
                  <a:srgbClr val="0000FF"/>
                </a:solidFill>
              </a:rPr>
              <a:t>  DNA repair </a:t>
            </a:r>
          </a:p>
          <a:p>
            <a:pPr marL="1066800" lvl="1" indent="-609600" eaLnBrk="0" fontAlgn="base" hangingPunct="0">
              <a:lnSpc>
                <a:spcPts val="2700"/>
              </a:lnSpc>
              <a:spcBef>
                <a:spcPct val="0"/>
              </a:spcBef>
              <a:spcAft>
                <a:spcPct val="0"/>
              </a:spcAft>
            </a:pPr>
            <a:r>
              <a:rPr lang="en-US" sz="2800" b="1" dirty="0" smtClean="0">
                <a:solidFill>
                  <a:srgbClr val="0000FF"/>
                </a:solidFill>
              </a:rPr>
              <a:t>	   Mutation</a:t>
            </a:r>
          </a:p>
          <a:p>
            <a:pPr marL="1066800" lvl="1" indent="-609600" eaLnBrk="0" fontAlgn="base" hangingPunct="0">
              <a:lnSpc>
                <a:spcPts val="2700"/>
              </a:lnSpc>
              <a:spcBef>
                <a:spcPct val="0"/>
              </a:spcBef>
              <a:spcAft>
                <a:spcPct val="0"/>
              </a:spcAft>
            </a:pPr>
            <a:r>
              <a:rPr lang="en-US" sz="2800" b="1" dirty="0" smtClean="0">
                <a:solidFill>
                  <a:srgbClr val="000000"/>
                </a:solidFill>
              </a:rPr>
              <a:t>		   DNA replication</a:t>
            </a:r>
          </a:p>
          <a:p>
            <a:pPr marL="2438400" lvl="4" indent="-609600" eaLnBrk="0" fontAlgn="base" hangingPunct="0">
              <a:lnSpc>
                <a:spcPts val="2700"/>
              </a:lnSpc>
              <a:spcBef>
                <a:spcPct val="0"/>
              </a:spcBef>
              <a:spcAft>
                <a:spcPct val="0"/>
              </a:spcAft>
            </a:pPr>
            <a:r>
              <a:rPr lang="en-US" sz="2800" b="1" dirty="0" smtClean="0">
                <a:solidFill>
                  <a:srgbClr val="000000"/>
                </a:solidFill>
              </a:rPr>
              <a:t>		     Transcription</a:t>
            </a:r>
          </a:p>
          <a:p>
            <a:pPr marL="2895600" lvl="5" indent="-609600" eaLnBrk="0" fontAlgn="base" hangingPunct="0">
              <a:lnSpc>
                <a:spcPts val="2700"/>
              </a:lnSpc>
              <a:spcBef>
                <a:spcPct val="0"/>
              </a:spcBef>
              <a:spcAft>
                <a:spcPct val="0"/>
              </a:spcAft>
            </a:pPr>
            <a:r>
              <a:rPr lang="en-US" sz="2800" b="1" dirty="0" smtClean="0">
                <a:solidFill>
                  <a:srgbClr val="000000"/>
                </a:solidFill>
              </a:rPr>
              <a:t>		      Translation</a:t>
            </a:r>
          </a:p>
          <a:p>
            <a:pPr marL="3352800" lvl="6" indent="-609600" eaLnBrk="0" fontAlgn="base" hangingPunct="0">
              <a:lnSpc>
                <a:spcPts val="2700"/>
              </a:lnSpc>
              <a:spcBef>
                <a:spcPct val="0"/>
              </a:spcBef>
              <a:spcAft>
                <a:spcPct val="0"/>
              </a:spcAft>
            </a:pPr>
            <a:r>
              <a:rPr lang="en-US" sz="2800" b="1" dirty="0" smtClean="0">
                <a:solidFill>
                  <a:srgbClr val="000000"/>
                </a:solidFill>
              </a:rPr>
              <a:t>				</a:t>
            </a:r>
            <a:r>
              <a:rPr lang="en-US" sz="2800" b="1" dirty="0" smtClean="0">
                <a:solidFill>
                  <a:srgbClr val="F20000"/>
                </a:solidFill>
              </a:rPr>
              <a:t>Metabolism</a:t>
            </a:r>
          </a:p>
          <a:p>
            <a:pPr marL="3810000" lvl="7" indent="-609600" eaLnBrk="0" fontAlgn="base" hangingPunct="0">
              <a:lnSpc>
                <a:spcPts val="2700"/>
              </a:lnSpc>
              <a:spcBef>
                <a:spcPct val="0"/>
              </a:spcBef>
              <a:spcAft>
                <a:spcPct val="0"/>
              </a:spcAft>
            </a:pPr>
            <a:r>
              <a:rPr lang="en-US" sz="2800" b="1" dirty="0" smtClean="0">
                <a:solidFill>
                  <a:srgbClr val="F20000"/>
                </a:solidFill>
              </a:rPr>
              <a:t>				Signal…</a:t>
            </a:r>
          </a:p>
        </p:txBody>
      </p:sp>
      <p:sp>
        <p:nvSpPr>
          <p:cNvPr id="67" name="TextBox 66"/>
          <p:cNvSpPr txBox="1"/>
          <p:nvPr/>
        </p:nvSpPr>
        <p:spPr>
          <a:xfrm>
            <a:off x="524995" y="493693"/>
            <a:ext cx="2065805" cy="954107"/>
          </a:xfrm>
          <a:prstGeom prst="rect">
            <a:avLst/>
          </a:prstGeom>
          <a:solidFill>
            <a:srgbClr val="66FFFF"/>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800" b="1" kern="0" dirty="0" smtClean="0">
                <a:solidFill>
                  <a:sysClr val="windowText" lastClr="000000"/>
                </a:solidFill>
              </a:rPr>
              <a:t>Layered Bacteria</a:t>
            </a:r>
          </a:p>
        </p:txBody>
      </p:sp>
      <p:sp>
        <p:nvSpPr>
          <p:cNvPr id="31" name="TextBox 30"/>
          <p:cNvSpPr txBox="1"/>
          <p:nvPr/>
        </p:nvSpPr>
        <p:spPr>
          <a:xfrm>
            <a:off x="3305998" y="1743662"/>
            <a:ext cx="1083951" cy="523220"/>
          </a:xfrm>
          <a:prstGeom prst="rect">
            <a:avLst/>
          </a:prstGeom>
          <a:solidFill>
            <a:srgbClr val="66FFFF"/>
          </a:solidFill>
        </p:spPr>
        <p:txBody>
          <a:bodyPr wrap="none" rtlCol="0">
            <a:spAutoFit/>
          </a:bodyPr>
          <a:lstStyle/>
          <a:p>
            <a:r>
              <a:rPr lang="en-US" sz="2800" b="1" dirty="0" smtClean="0">
                <a:solidFill>
                  <a:srgbClr val="000000"/>
                </a:solidFill>
              </a:rPr>
              <a:t>Apps</a:t>
            </a:r>
            <a:endParaRPr lang="en-US" sz="2800" b="1" dirty="0">
              <a:solidFill>
                <a:srgbClr val="000000"/>
              </a:solidFill>
            </a:endParaRPr>
          </a:p>
        </p:txBody>
      </p:sp>
      <p:sp>
        <p:nvSpPr>
          <p:cNvPr id="32" name="TextBox 31"/>
          <p:cNvSpPr txBox="1"/>
          <p:nvPr/>
        </p:nvSpPr>
        <p:spPr>
          <a:xfrm>
            <a:off x="5533530" y="2649915"/>
            <a:ext cx="702436" cy="523220"/>
          </a:xfrm>
          <a:prstGeom prst="rect">
            <a:avLst/>
          </a:prstGeom>
          <a:solidFill>
            <a:srgbClr val="FFFF00"/>
          </a:solidFill>
        </p:spPr>
        <p:txBody>
          <a:bodyPr wrap="none" rtlCol="0">
            <a:spAutoFit/>
          </a:bodyPr>
          <a:lstStyle/>
          <a:p>
            <a:r>
              <a:rPr lang="en-US" sz="2800" b="1" dirty="0" smtClean="0">
                <a:solidFill>
                  <a:srgbClr val="000000"/>
                </a:solidFill>
              </a:rPr>
              <a:t>OS</a:t>
            </a:r>
            <a:endParaRPr lang="en-US" sz="2800" b="1" dirty="0">
              <a:solidFill>
                <a:srgbClr val="000000"/>
              </a:solidFill>
            </a:endParaRPr>
          </a:p>
        </p:txBody>
      </p:sp>
      <p:sp>
        <p:nvSpPr>
          <p:cNvPr id="33" name="TextBox 32"/>
          <p:cNvSpPr txBox="1"/>
          <p:nvPr/>
        </p:nvSpPr>
        <p:spPr>
          <a:xfrm>
            <a:off x="7904213" y="3591580"/>
            <a:ext cx="782587" cy="523220"/>
          </a:xfrm>
          <a:prstGeom prst="rect">
            <a:avLst/>
          </a:prstGeom>
          <a:solidFill>
            <a:srgbClr val="FFCCCC"/>
          </a:solidFill>
        </p:spPr>
        <p:txBody>
          <a:bodyPr wrap="none" rtlCol="0">
            <a:spAutoFit/>
          </a:bodyPr>
          <a:lstStyle/>
          <a:p>
            <a:r>
              <a:rPr lang="en-US" sz="2800" b="1" dirty="0" smtClean="0">
                <a:solidFill>
                  <a:srgbClr val="000000"/>
                </a:solidFill>
              </a:rPr>
              <a:t>HW</a:t>
            </a:r>
            <a:endParaRPr lang="en-US" sz="2800" b="1" dirty="0">
              <a:solidFill>
                <a:srgbClr val="000000"/>
              </a:solidFill>
            </a:endParaRPr>
          </a:p>
        </p:txBody>
      </p:sp>
    </p:spTree>
    <p:extLst>
      <p:ext uri="{BB962C8B-B14F-4D97-AF65-F5344CB8AC3E}">
        <p14:creationId xmlns:p14="http://schemas.microsoft.com/office/powerpoint/2010/main" val="831399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Group 167"/>
          <p:cNvGrpSpPr/>
          <p:nvPr/>
        </p:nvGrpSpPr>
        <p:grpSpPr>
          <a:xfrm>
            <a:off x="3276600" y="111731"/>
            <a:ext cx="5390873" cy="4155469"/>
            <a:chOff x="-56873" y="2778731"/>
            <a:chExt cx="5390873" cy="4155469"/>
          </a:xfrm>
        </p:grpSpPr>
        <p:grpSp>
          <p:nvGrpSpPr>
            <p:cNvPr id="25" name="Group 46"/>
            <p:cNvGrpSpPr/>
            <p:nvPr/>
          </p:nvGrpSpPr>
          <p:grpSpPr>
            <a:xfrm>
              <a:off x="-56873" y="3581400"/>
              <a:ext cx="5390873" cy="3352800"/>
              <a:chOff x="-241507" y="624723"/>
              <a:chExt cx="9238538" cy="6233277"/>
            </a:xfrm>
          </p:grpSpPr>
          <p:sp>
            <p:nvSpPr>
              <p:cNvPr id="29" name="TextBox 28"/>
              <p:cNvSpPr txBox="1"/>
              <p:nvPr/>
            </p:nvSpPr>
            <p:spPr>
              <a:xfrm>
                <a:off x="-241507" y="5972480"/>
                <a:ext cx="3832790" cy="743855"/>
              </a:xfrm>
              <a:prstGeom prst="rect">
                <a:avLst/>
              </a:prstGeom>
              <a:noFill/>
              <a:ln w="38100">
                <a:solidFill>
                  <a:schemeClr val="tx1"/>
                </a:solidFill>
              </a:ln>
            </p:spPr>
            <p:txBody>
              <a:bodyPr wrap="none" rtlCol="0" anchor="ctr" anchorCtr="1">
                <a:spAutoFit/>
              </a:bodyPr>
              <a:lstStyle/>
              <a:p>
                <a:pPr algn="ctr"/>
                <a:r>
                  <a:rPr lang="en-US" sz="2000" b="1" dirty="0" smtClean="0">
                    <a:solidFill>
                      <a:srgbClr val="FF0000"/>
                    </a:solidFill>
                  </a:rPr>
                  <a:t>control feedback</a:t>
                </a:r>
                <a:endParaRPr lang="en-US" sz="2000" b="1" dirty="0">
                  <a:solidFill>
                    <a:srgbClr val="FF0000"/>
                  </a:solidFill>
                </a:endParaRPr>
              </a:p>
            </p:txBody>
          </p:sp>
          <p:sp>
            <p:nvSpPr>
              <p:cNvPr id="30" name="Down Arrow 29"/>
              <p:cNvSpPr/>
              <p:nvPr/>
            </p:nvSpPr>
            <p:spPr bwMode="auto">
              <a:xfrm>
                <a:off x="2831141" y="1236497"/>
                <a:ext cx="567620" cy="690712"/>
              </a:xfrm>
              <a:prstGeom prst="downArrow">
                <a:avLst/>
              </a:prstGeom>
              <a:solidFill>
                <a:srgbClr val="0000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0" fontAlgn="base" hangingPunct="0">
                  <a:spcBef>
                    <a:spcPct val="0"/>
                  </a:spcBef>
                  <a:spcAft>
                    <a:spcPct val="0"/>
                  </a:spcAft>
                </a:pPr>
                <a:endParaRPr lang="en-US" dirty="0">
                  <a:solidFill>
                    <a:srgbClr val="000000"/>
                  </a:solidFill>
                  <a:latin typeface="Comic Sans MS" pitchFamily="-109" charset="0"/>
                </a:endParaRPr>
              </a:p>
            </p:txBody>
          </p:sp>
          <p:sp>
            <p:nvSpPr>
              <p:cNvPr id="31" name="TextBox 30"/>
              <p:cNvSpPr txBox="1"/>
              <p:nvPr/>
            </p:nvSpPr>
            <p:spPr>
              <a:xfrm>
                <a:off x="2655385" y="807081"/>
                <a:ext cx="1156430" cy="629414"/>
              </a:xfrm>
              <a:prstGeom prst="rect">
                <a:avLst/>
              </a:prstGeom>
              <a:solidFill>
                <a:srgbClr val="FFFF00"/>
              </a:solidFill>
              <a:ln w="38100">
                <a:solidFill>
                  <a:schemeClr val="tx1"/>
                </a:solidFill>
              </a:ln>
            </p:spPr>
            <p:txBody>
              <a:bodyPr wrap="none" rtlCol="0" anchor="ctr" anchorCtr="1">
                <a:spAutoFit/>
              </a:bodyPr>
              <a:lstStyle/>
              <a:p>
                <a:r>
                  <a:rPr lang="en-US" sz="1600" dirty="0" smtClean="0">
                    <a:solidFill>
                      <a:srgbClr val="000000"/>
                    </a:solidFill>
                    <a:latin typeface="Arial Black" pitchFamily="34" charset="0"/>
                  </a:rPr>
                  <a:t>RNA</a:t>
                </a:r>
                <a:endParaRPr lang="en-US" sz="1600" dirty="0">
                  <a:solidFill>
                    <a:srgbClr val="000000"/>
                  </a:solidFill>
                  <a:latin typeface="Arial Black" pitchFamily="34" charset="0"/>
                </a:endParaRPr>
              </a:p>
            </p:txBody>
          </p:sp>
          <p:sp>
            <p:nvSpPr>
              <p:cNvPr id="32" name="TextBox 31"/>
              <p:cNvSpPr txBox="1"/>
              <p:nvPr/>
            </p:nvSpPr>
            <p:spPr>
              <a:xfrm>
                <a:off x="2570617" y="1975508"/>
                <a:ext cx="1508061" cy="629414"/>
              </a:xfrm>
              <a:prstGeom prst="rect">
                <a:avLst/>
              </a:prstGeom>
              <a:noFill/>
              <a:ln w="38100">
                <a:solidFill>
                  <a:schemeClr val="tx1"/>
                </a:solidFill>
              </a:ln>
            </p:spPr>
            <p:txBody>
              <a:bodyPr wrap="none" rtlCol="0" anchor="ctr" anchorCtr="1">
                <a:spAutoFit/>
              </a:bodyPr>
              <a:lstStyle/>
              <a:p>
                <a:r>
                  <a:rPr lang="en-US" sz="1600" dirty="0" smtClean="0">
                    <a:solidFill>
                      <a:srgbClr val="000000"/>
                    </a:solidFill>
                    <a:latin typeface="Arial Black" pitchFamily="34" charset="0"/>
                  </a:rPr>
                  <a:t>mRNA</a:t>
                </a:r>
                <a:endParaRPr lang="en-US" sz="1600" dirty="0">
                  <a:solidFill>
                    <a:srgbClr val="000000"/>
                  </a:solidFill>
                  <a:latin typeface="Arial Black" pitchFamily="34" charset="0"/>
                </a:endParaRPr>
              </a:p>
            </p:txBody>
          </p:sp>
          <p:sp>
            <p:nvSpPr>
              <p:cNvPr id="33" name="TextBox 32"/>
              <p:cNvSpPr txBox="1"/>
              <p:nvPr/>
            </p:nvSpPr>
            <p:spPr>
              <a:xfrm>
                <a:off x="3926406" y="1101288"/>
                <a:ext cx="1395979" cy="629414"/>
              </a:xfrm>
              <a:prstGeom prst="rect">
                <a:avLst/>
              </a:prstGeom>
              <a:solidFill>
                <a:srgbClr val="FF99FF"/>
              </a:solidFill>
              <a:ln w="38100">
                <a:solidFill>
                  <a:schemeClr val="tx1"/>
                </a:solidFill>
              </a:ln>
            </p:spPr>
            <p:txBody>
              <a:bodyPr wrap="none" rtlCol="0" anchor="ctr" anchorCtr="1">
                <a:spAutoFit/>
              </a:bodyPr>
              <a:lstStyle/>
              <a:p>
                <a:r>
                  <a:rPr lang="en-US" sz="1600" dirty="0" smtClean="0">
                    <a:solidFill>
                      <a:srgbClr val="660066"/>
                    </a:solidFill>
                    <a:latin typeface="Arial Black" pitchFamily="34" charset="0"/>
                  </a:rPr>
                  <a:t>RNAp</a:t>
                </a:r>
                <a:endParaRPr lang="en-US" sz="1600" dirty="0">
                  <a:solidFill>
                    <a:srgbClr val="660066"/>
                  </a:solidFill>
                  <a:latin typeface="Arial Black" pitchFamily="34" charset="0"/>
                </a:endParaRPr>
              </a:p>
            </p:txBody>
          </p:sp>
          <p:cxnSp>
            <p:nvCxnSpPr>
              <p:cNvPr id="34" name="Curved Connector 35"/>
              <p:cNvCxnSpPr>
                <a:stCxn id="33" idx="2"/>
                <a:endCxn id="30" idx="3"/>
              </p:cNvCxnSpPr>
              <p:nvPr/>
            </p:nvCxnSpPr>
            <p:spPr bwMode="auto">
              <a:xfrm rot="5400000" flipH="1">
                <a:off x="3955888" y="1062195"/>
                <a:ext cx="111380" cy="1225634"/>
              </a:xfrm>
              <a:prstGeom prst="curvedConnector4">
                <a:avLst>
                  <a:gd name="adj1" fmla="val -381572"/>
                  <a:gd name="adj2" fmla="val 78475"/>
                </a:avLst>
              </a:prstGeom>
              <a:solidFill>
                <a:schemeClr val="accent1"/>
              </a:solidFill>
              <a:ln w="38100" cap="flat" cmpd="sng" algn="ctr">
                <a:solidFill>
                  <a:schemeClr val="tx1"/>
                </a:solidFill>
                <a:prstDash val="solid"/>
                <a:round/>
                <a:headEnd type="none" w="med" len="med"/>
                <a:tailEnd type="triangle" w="med" len="med"/>
              </a:ln>
              <a:effectLst/>
            </p:spPr>
          </p:cxnSp>
          <p:sp>
            <p:nvSpPr>
              <p:cNvPr id="35" name="TextBox 34"/>
              <p:cNvSpPr txBox="1"/>
              <p:nvPr/>
            </p:nvSpPr>
            <p:spPr>
              <a:xfrm>
                <a:off x="533398" y="1422937"/>
                <a:ext cx="2333518" cy="629414"/>
              </a:xfrm>
              <a:prstGeom prst="rect">
                <a:avLst/>
              </a:prstGeom>
              <a:noFill/>
              <a:ln w="38100">
                <a:solidFill>
                  <a:schemeClr val="tx1"/>
                </a:solidFill>
              </a:ln>
            </p:spPr>
            <p:txBody>
              <a:bodyPr wrap="none" rtlCol="0" anchor="ctr" anchorCtr="1">
                <a:spAutoFit/>
              </a:bodyPr>
              <a:lstStyle/>
              <a:p>
                <a:r>
                  <a:rPr lang="en-US" sz="1600" dirty="0" smtClean="0">
                    <a:solidFill>
                      <a:srgbClr val="0000FF"/>
                    </a:solidFill>
                  </a:rPr>
                  <a:t>Transcription</a:t>
                </a:r>
                <a:endParaRPr lang="en-US" sz="1600" dirty="0">
                  <a:solidFill>
                    <a:srgbClr val="0000FF"/>
                  </a:solidFill>
                </a:endParaRPr>
              </a:p>
            </p:txBody>
          </p:sp>
          <p:sp>
            <p:nvSpPr>
              <p:cNvPr id="36" name="TextBox 35"/>
              <p:cNvSpPr txBox="1"/>
              <p:nvPr/>
            </p:nvSpPr>
            <p:spPr>
              <a:xfrm>
                <a:off x="587787" y="2229195"/>
                <a:ext cx="1566412" cy="1087170"/>
              </a:xfrm>
              <a:prstGeom prst="rect">
                <a:avLst/>
              </a:prstGeom>
              <a:noFill/>
              <a:ln w="38100">
                <a:solidFill>
                  <a:schemeClr val="tx1"/>
                </a:solidFill>
              </a:ln>
            </p:spPr>
            <p:txBody>
              <a:bodyPr wrap="none" rtlCol="0" anchor="ctr" anchorCtr="1">
                <a:spAutoFit/>
              </a:bodyPr>
              <a:lstStyle/>
              <a:p>
                <a:pPr algn="ctr"/>
                <a:r>
                  <a:rPr lang="en-US" sz="1600" b="1" dirty="0" smtClean="0">
                    <a:solidFill>
                      <a:srgbClr val="FF0000"/>
                    </a:solidFill>
                  </a:rPr>
                  <a:t>Other </a:t>
                </a:r>
              </a:p>
              <a:p>
                <a:pPr algn="ctr"/>
                <a:r>
                  <a:rPr lang="en-US" sz="1600" b="1" dirty="0" smtClean="0">
                    <a:solidFill>
                      <a:srgbClr val="FF0000"/>
                    </a:solidFill>
                  </a:rPr>
                  <a:t>Control</a:t>
                </a:r>
                <a:endParaRPr lang="en-US" sz="1600" b="1" dirty="0">
                  <a:solidFill>
                    <a:srgbClr val="FF0000"/>
                  </a:solidFill>
                </a:endParaRPr>
              </a:p>
            </p:txBody>
          </p:sp>
          <p:cxnSp>
            <p:nvCxnSpPr>
              <p:cNvPr id="37" name="Curved Connector 35"/>
              <p:cNvCxnSpPr>
                <a:stCxn id="36" idx="3"/>
                <a:endCxn id="30" idx="1"/>
              </p:cNvCxnSpPr>
              <p:nvPr/>
            </p:nvCxnSpPr>
            <p:spPr bwMode="auto">
              <a:xfrm flipV="1">
                <a:off x="2154199" y="1619322"/>
                <a:ext cx="676942" cy="1153459"/>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sp>
            <p:nvSpPr>
              <p:cNvPr id="38" name="TextBox 37"/>
              <p:cNvSpPr txBox="1"/>
              <p:nvPr/>
            </p:nvSpPr>
            <p:spPr>
              <a:xfrm>
                <a:off x="1204799" y="624723"/>
                <a:ext cx="1195549" cy="629415"/>
              </a:xfrm>
              <a:prstGeom prst="rect">
                <a:avLst/>
              </a:prstGeom>
              <a:noFill/>
              <a:ln w="38100">
                <a:solidFill>
                  <a:schemeClr val="tx1"/>
                </a:solidFill>
              </a:ln>
            </p:spPr>
            <p:txBody>
              <a:bodyPr wrap="none" rtlCol="0" anchor="ctr" anchorCtr="1">
                <a:spAutoFit/>
              </a:bodyPr>
              <a:lstStyle/>
              <a:p>
                <a:r>
                  <a:rPr lang="en-US" sz="1600" b="1" dirty="0" smtClean="0">
                    <a:solidFill>
                      <a:srgbClr val="FF0000"/>
                    </a:solidFill>
                  </a:rPr>
                  <a:t>Gene</a:t>
                </a:r>
                <a:endParaRPr lang="en-US" sz="1600" b="1" dirty="0">
                  <a:solidFill>
                    <a:srgbClr val="FF0000"/>
                  </a:solidFill>
                </a:endParaRPr>
              </a:p>
            </p:txBody>
          </p:sp>
          <p:cxnSp>
            <p:nvCxnSpPr>
              <p:cNvPr id="39" name="Curved Connector 35"/>
              <p:cNvCxnSpPr>
                <a:stCxn id="38" idx="3"/>
                <a:endCxn id="30" idx="1"/>
              </p:cNvCxnSpPr>
              <p:nvPr/>
            </p:nvCxnSpPr>
            <p:spPr bwMode="auto">
              <a:xfrm>
                <a:off x="2400349" y="939430"/>
                <a:ext cx="430792" cy="679892"/>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sp>
            <p:nvSpPr>
              <p:cNvPr id="40" name="Down Arrow 39"/>
              <p:cNvSpPr/>
              <p:nvPr/>
            </p:nvSpPr>
            <p:spPr bwMode="auto">
              <a:xfrm>
                <a:off x="4304082" y="3008355"/>
                <a:ext cx="567620" cy="690712"/>
              </a:xfrm>
              <a:prstGeom prst="downArrow">
                <a:avLst/>
              </a:prstGeom>
              <a:solidFill>
                <a:srgbClr val="0000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eaLnBrk="0" fontAlgn="base" hangingPunct="0">
                  <a:spcBef>
                    <a:spcPct val="0"/>
                  </a:spcBef>
                  <a:spcAft>
                    <a:spcPct val="0"/>
                  </a:spcAft>
                </a:pPr>
                <a:endParaRPr lang="en-US" dirty="0">
                  <a:solidFill>
                    <a:srgbClr val="000000"/>
                  </a:solidFill>
                  <a:latin typeface="Comic Sans MS" pitchFamily="-109" charset="0"/>
                </a:endParaRPr>
              </a:p>
            </p:txBody>
          </p:sp>
          <p:sp>
            <p:nvSpPr>
              <p:cNvPr id="41" name="TextBox 40"/>
              <p:cNvSpPr txBox="1"/>
              <p:nvPr/>
            </p:nvSpPr>
            <p:spPr>
              <a:xfrm>
                <a:off x="3913481" y="2056979"/>
                <a:ext cx="1527952" cy="1087170"/>
              </a:xfrm>
              <a:prstGeom prst="rect">
                <a:avLst/>
              </a:prstGeom>
              <a:solidFill>
                <a:srgbClr val="FFFF00"/>
              </a:solidFill>
              <a:ln w="38100">
                <a:solidFill>
                  <a:schemeClr val="tx1"/>
                </a:solidFill>
              </a:ln>
            </p:spPr>
            <p:txBody>
              <a:bodyPr wrap="none" rtlCol="0" anchor="ctr" anchorCtr="1">
                <a:spAutoFit/>
              </a:bodyPr>
              <a:lstStyle/>
              <a:p>
                <a:pPr algn="ctr"/>
                <a:r>
                  <a:rPr lang="en-US" sz="1600" dirty="0" smtClean="0">
                    <a:solidFill>
                      <a:srgbClr val="000000"/>
                    </a:solidFill>
                    <a:latin typeface="Arial Black" pitchFamily="34" charset="0"/>
                  </a:rPr>
                  <a:t>Amino</a:t>
                </a:r>
              </a:p>
              <a:p>
                <a:pPr algn="ctr"/>
                <a:r>
                  <a:rPr lang="en-US" sz="1600" dirty="0" smtClean="0">
                    <a:solidFill>
                      <a:srgbClr val="000000"/>
                    </a:solidFill>
                    <a:latin typeface="Arial Black" pitchFamily="34" charset="0"/>
                  </a:rPr>
                  <a:t>Acids</a:t>
                </a:r>
                <a:endParaRPr lang="en-US" sz="1600" dirty="0">
                  <a:solidFill>
                    <a:srgbClr val="000000"/>
                  </a:solidFill>
                  <a:latin typeface="Arial Black" pitchFamily="34" charset="0"/>
                </a:endParaRPr>
              </a:p>
            </p:txBody>
          </p:sp>
          <p:sp>
            <p:nvSpPr>
              <p:cNvPr id="42" name="TextBox 41"/>
              <p:cNvSpPr txBox="1"/>
              <p:nvPr/>
            </p:nvSpPr>
            <p:spPr>
              <a:xfrm>
                <a:off x="4043557" y="3754199"/>
                <a:ext cx="1921010" cy="629414"/>
              </a:xfrm>
              <a:prstGeom prst="rect">
                <a:avLst/>
              </a:prstGeom>
              <a:solidFill>
                <a:srgbClr val="FF99FF"/>
              </a:solidFill>
              <a:ln w="38100">
                <a:solidFill>
                  <a:schemeClr val="tx1"/>
                </a:solidFill>
              </a:ln>
            </p:spPr>
            <p:txBody>
              <a:bodyPr wrap="none" rtlCol="0" anchor="ctr" anchorCtr="1">
                <a:spAutoFit/>
              </a:bodyPr>
              <a:lstStyle/>
              <a:p>
                <a:r>
                  <a:rPr lang="en-US" sz="1600" dirty="0" smtClean="0">
                    <a:solidFill>
                      <a:srgbClr val="660066"/>
                    </a:solidFill>
                    <a:latin typeface="Arial Black" pitchFamily="34" charset="0"/>
                  </a:rPr>
                  <a:t>Proteins</a:t>
                </a:r>
                <a:endParaRPr lang="en-US" sz="1600" dirty="0">
                  <a:solidFill>
                    <a:srgbClr val="660066"/>
                  </a:solidFill>
                  <a:latin typeface="Arial Black" pitchFamily="34" charset="0"/>
                </a:endParaRPr>
              </a:p>
            </p:txBody>
          </p:sp>
          <p:sp>
            <p:nvSpPr>
              <p:cNvPr id="43" name="TextBox 42"/>
              <p:cNvSpPr txBox="1"/>
              <p:nvPr/>
            </p:nvSpPr>
            <p:spPr>
              <a:xfrm>
                <a:off x="5036645" y="2866310"/>
                <a:ext cx="2423515" cy="629414"/>
              </a:xfrm>
              <a:prstGeom prst="rect">
                <a:avLst/>
              </a:prstGeom>
              <a:solidFill>
                <a:srgbClr val="FF99FF"/>
              </a:solidFill>
              <a:ln w="38100">
                <a:solidFill>
                  <a:schemeClr val="tx1"/>
                </a:solidFill>
              </a:ln>
            </p:spPr>
            <p:txBody>
              <a:bodyPr wrap="none" rtlCol="0" anchor="ctr" anchorCtr="1">
                <a:spAutoFit/>
              </a:bodyPr>
              <a:lstStyle/>
              <a:p>
                <a:pPr algn="ctr"/>
                <a:r>
                  <a:rPr lang="en-US" sz="1600" dirty="0" smtClean="0">
                    <a:solidFill>
                      <a:srgbClr val="660066"/>
                    </a:solidFill>
                    <a:latin typeface="Arial Black" pitchFamily="34" charset="0"/>
                  </a:rPr>
                  <a:t>Ribosomes</a:t>
                </a:r>
                <a:endParaRPr lang="en-US" sz="1600" dirty="0">
                  <a:solidFill>
                    <a:srgbClr val="660066"/>
                  </a:solidFill>
                  <a:latin typeface="Arial Black" pitchFamily="34" charset="0"/>
                </a:endParaRPr>
              </a:p>
            </p:txBody>
          </p:sp>
          <p:cxnSp>
            <p:nvCxnSpPr>
              <p:cNvPr id="44" name="Curved Connector 35"/>
              <p:cNvCxnSpPr>
                <a:stCxn id="43" idx="2"/>
                <a:endCxn id="40" idx="3"/>
              </p:cNvCxnSpPr>
              <p:nvPr/>
            </p:nvCxnSpPr>
            <p:spPr bwMode="auto">
              <a:xfrm rot="5400000" flipH="1">
                <a:off x="5507780" y="2755102"/>
                <a:ext cx="104546" cy="1376701"/>
              </a:xfrm>
              <a:prstGeom prst="curvedConnector4">
                <a:avLst>
                  <a:gd name="adj1" fmla="val -406516"/>
                  <a:gd name="adj2" fmla="val 94009"/>
                </a:avLst>
              </a:prstGeom>
              <a:solidFill>
                <a:schemeClr val="accent1"/>
              </a:solidFill>
              <a:ln w="38100" cap="flat" cmpd="sng" algn="ctr">
                <a:solidFill>
                  <a:schemeClr val="tx1"/>
                </a:solidFill>
                <a:prstDash val="solid"/>
                <a:round/>
                <a:headEnd type="none" w="med" len="med"/>
                <a:tailEnd type="triangle" w="med" len="med"/>
              </a:ln>
              <a:effectLst/>
            </p:spPr>
          </p:cxnSp>
          <p:sp>
            <p:nvSpPr>
              <p:cNvPr id="45" name="TextBox 44"/>
              <p:cNvSpPr txBox="1"/>
              <p:nvPr/>
            </p:nvSpPr>
            <p:spPr>
              <a:xfrm>
                <a:off x="2285415" y="3901953"/>
                <a:ext cx="1407077" cy="972732"/>
              </a:xfrm>
              <a:prstGeom prst="rect">
                <a:avLst/>
              </a:prstGeom>
              <a:noFill/>
              <a:ln w="38100">
                <a:solidFill>
                  <a:schemeClr val="tx1"/>
                </a:solidFill>
              </a:ln>
            </p:spPr>
            <p:txBody>
              <a:bodyPr wrap="none" rtlCol="0" anchor="ctr" anchorCtr="1">
                <a:spAutoFit/>
              </a:bodyPr>
              <a:lstStyle/>
              <a:p>
                <a:pPr algn="ctr"/>
                <a:r>
                  <a:rPr lang="en-US" sz="1400" b="1" dirty="0" smtClean="0">
                    <a:solidFill>
                      <a:srgbClr val="FF0000"/>
                    </a:solidFill>
                  </a:rPr>
                  <a:t>Other </a:t>
                </a:r>
              </a:p>
              <a:p>
                <a:pPr algn="ctr"/>
                <a:r>
                  <a:rPr lang="en-US" sz="1400" b="1" dirty="0" smtClean="0">
                    <a:solidFill>
                      <a:srgbClr val="FF0000"/>
                    </a:solidFill>
                  </a:rPr>
                  <a:t>Control</a:t>
                </a:r>
                <a:endParaRPr lang="en-US" sz="1400" b="1" dirty="0">
                  <a:solidFill>
                    <a:srgbClr val="FF0000"/>
                  </a:solidFill>
                </a:endParaRPr>
              </a:p>
            </p:txBody>
          </p:sp>
          <p:cxnSp>
            <p:nvCxnSpPr>
              <p:cNvPr id="46" name="Curved Connector 35"/>
              <p:cNvCxnSpPr>
                <a:stCxn id="45" idx="3"/>
                <a:endCxn id="40" idx="1"/>
              </p:cNvCxnSpPr>
              <p:nvPr/>
            </p:nvCxnSpPr>
            <p:spPr bwMode="auto">
              <a:xfrm flipV="1">
                <a:off x="3692493" y="3391178"/>
                <a:ext cx="611588" cy="997140"/>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47" name="Curved Connector 35"/>
              <p:cNvCxnSpPr>
                <a:endCxn id="40" idx="1"/>
              </p:cNvCxnSpPr>
              <p:nvPr/>
            </p:nvCxnSpPr>
            <p:spPr bwMode="auto">
              <a:xfrm rot="16200000" flipH="1">
                <a:off x="3168080" y="2355850"/>
                <a:ext cx="1150216" cy="1121788"/>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sp>
            <p:nvSpPr>
              <p:cNvPr id="48" name="TextBox 47"/>
              <p:cNvSpPr txBox="1"/>
              <p:nvPr/>
            </p:nvSpPr>
            <p:spPr>
              <a:xfrm>
                <a:off x="2110124" y="3166589"/>
                <a:ext cx="2039577" cy="629414"/>
              </a:xfrm>
              <a:prstGeom prst="rect">
                <a:avLst/>
              </a:prstGeom>
              <a:noFill/>
              <a:ln w="38100">
                <a:solidFill>
                  <a:schemeClr val="tx1"/>
                </a:solidFill>
              </a:ln>
            </p:spPr>
            <p:txBody>
              <a:bodyPr wrap="none" rtlCol="0" anchor="ctr" anchorCtr="1">
                <a:spAutoFit/>
              </a:bodyPr>
              <a:lstStyle/>
              <a:p>
                <a:r>
                  <a:rPr lang="en-US" sz="1600" dirty="0" smtClean="0">
                    <a:solidFill>
                      <a:srgbClr val="0000FF"/>
                    </a:solidFill>
                  </a:rPr>
                  <a:t>Translation</a:t>
                </a:r>
                <a:endParaRPr lang="en-US" sz="1600" dirty="0">
                  <a:solidFill>
                    <a:srgbClr val="0000FF"/>
                  </a:solidFill>
                </a:endParaRPr>
              </a:p>
            </p:txBody>
          </p:sp>
          <p:sp>
            <p:nvSpPr>
              <p:cNvPr id="49" name="Right Arrow 48"/>
              <p:cNvSpPr/>
              <p:nvPr/>
            </p:nvSpPr>
            <p:spPr bwMode="auto">
              <a:xfrm>
                <a:off x="3429000" y="4455950"/>
                <a:ext cx="2590800" cy="1030450"/>
              </a:xfrm>
              <a:prstGeom prst="rightArrow">
                <a:avLst/>
              </a:prstGeom>
              <a:solidFill>
                <a:srgbClr val="99CCFF"/>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smtClean="0">
                    <a:solidFill>
                      <a:srgbClr val="000000"/>
                    </a:solidFill>
                    <a:latin typeface="Comic Sans MS" pitchFamily="-109" charset="0"/>
                  </a:rPr>
                  <a:t>Metabolism</a:t>
                </a:r>
                <a:endParaRPr lang="en-US" dirty="0">
                  <a:solidFill>
                    <a:srgbClr val="000000"/>
                  </a:solidFill>
                  <a:latin typeface="Comic Sans MS" pitchFamily="-109" charset="0"/>
                </a:endParaRPr>
              </a:p>
            </p:txBody>
          </p:sp>
          <p:cxnSp>
            <p:nvCxnSpPr>
              <p:cNvPr id="50" name="Curved Connector 35"/>
              <p:cNvCxnSpPr>
                <a:stCxn id="42" idx="2"/>
                <a:endCxn id="49" idx="0"/>
              </p:cNvCxnSpPr>
              <p:nvPr/>
            </p:nvCxnSpPr>
            <p:spPr bwMode="auto">
              <a:xfrm rot="16200000" flipH="1">
                <a:off x="5238296" y="4149379"/>
                <a:ext cx="72337" cy="540804"/>
              </a:xfrm>
              <a:prstGeom prst="curvedConnector3">
                <a:avLst>
                  <a:gd name="adj1" fmla="val 50000"/>
                </a:avLst>
              </a:prstGeom>
              <a:solidFill>
                <a:schemeClr val="accent1"/>
              </a:solidFill>
              <a:ln w="38100" cap="flat" cmpd="sng" algn="ctr">
                <a:solidFill>
                  <a:schemeClr val="tx1"/>
                </a:solidFill>
                <a:prstDash val="solid"/>
                <a:round/>
                <a:headEnd type="none" w="med" len="med"/>
                <a:tailEnd type="triangle" w="med" len="med"/>
              </a:ln>
              <a:effectLst/>
            </p:spPr>
          </p:cxnSp>
          <p:sp>
            <p:nvSpPr>
              <p:cNvPr id="51" name="TextBox 50"/>
              <p:cNvSpPr txBox="1"/>
              <p:nvPr/>
            </p:nvSpPr>
            <p:spPr>
              <a:xfrm>
                <a:off x="6120117" y="4623866"/>
                <a:ext cx="2036391" cy="629414"/>
              </a:xfrm>
              <a:prstGeom prst="rect">
                <a:avLst/>
              </a:prstGeom>
              <a:solidFill>
                <a:srgbClr val="FFFF00"/>
              </a:solidFill>
              <a:ln w="38100">
                <a:solidFill>
                  <a:schemeClr val="tx1"/>
                </a:solidFill>
              </a:ln>
            </p:spPr>
            <p:txBody>
              <a:bodyPr wrap="none" rtlCol="0" anchor="ctr" anchorCtr="1">
                <a:spAutoFit/>
              </a:bodyPr>
              <a:lstStyle/>
              <a:p>
                <a:pPr algn="ctr"/>
                <a:r>
                  <a:rPr lang="en-US" sz="1600" dirty="0" smtClean="0">
                    <a:solidFill>
                      <a:srgbClr val="000000"/>
                    </a:solidFill>
                    <a:latin typeface="Arial Black" pitchFamily="34" charset="0"/>
                  </a:rPr>
                  <a:t>Products</a:t>
                </a:r>
                <a:endParaRPr lang="en-US" sz="1600" dirty="0">
                  <a:solidFill>
                    <a:srgbClr val="000000"/>
                  </a:solidFill>
                  <a:latin typeface="Arial Black" pitchFamily="34" charset="0"/>
                </a:endParaRPr>
              </a:p>
            </p:txBody>
          </p:sp>
          <p:cxnSp>
            <p:nvCxnSpPr>
              <p:cNvPr id="52" name="Curved Connector 35"/>
              <p:cNvCxnSpPr>
                <a:endCxn id="43" idx="3"/>
              </p:cNvCxnSpPr>
              <p:nvPr/>
            </p:nvCxnSpPr>
            <p:spPr bwMode="auto">
              <a:xfrm flipV="1">
                <a:off x="5562601" y="3181017"/>
                <a:ext cx="1897559" cy="831290"/>
              </a:xfrm>
              <a:prstGeom prst="curvedConnector3">
                <a:avLst>
                  <a:gd name="adj1" fmla="val 120645"/>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3" name="Curved Connector 35"/>
              <p:cNvCxnSpPr>
                <a:stCxn id="42" idx="3"/>
                <a:endCxn id="33" idx="3"/>
              </p:cNvCxnSpPr>
              <p:nvPr/>
            </p:nvCxnSpPr>
            <p:spPr bwMode="auto">
              <a:xfrm flipH="1" flipV="1">
                <a:off x="5322385" y="1415995"/>
                <a:ext cx="642182" cy="2652911"/>
              </a:xfrm>
              <a:prstGeom prst="curvedConnector3">
                <a:avLst>
                  <a:gd name="adj1" fmla="val -61005"/>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4" name="Curved Connector 35"/>
              <p:cNvCxnSpPr>
                <a:stCxn id="51" idx="3"/>
                <a:endCxn id="41" idx="3"/>
              </p:cNvCxnSpPr>
              <p:nvPr/>
            </p:nvCxnSpPr>
            <p:spPr bwMode="auto">
              <a:xfrm flipH="1" flipV="1">
                <a:off x="5441433" y="2600565"/>
                <a:ext cx="2715075" cy="2338009"/>
              </a:xfrm>
              <a:prstGeom prst="curvedConnector3">
                <a:avLst>
                  <a:gd name="adj1" fmla="val -14429"/>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5" name="Curved Connector 35"/>
              <p:cNvCxnSpPr>
                <a:stCxn id="51" idx="3"/>
                <a:endCxn id="31" idx="3"/>
              </p:cNvCxnSpPr>
              <p:nvPr/>
            </p:nvCxnSpPr>
            <p:spPr bwMode="auto">
              <a:xfrm flipH="1" flipV="1">
                <a:off x="3811815" y="1121788"/>
                <a:ext cx="4344693" cy="3816785"/>
              </a:xfrm>
              <a:prstGeom prst="curvedConnector3">
                <a:avLst>
                  <a:gd name="adj1" fmla="val -9017"/>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56" name="Curved Connector 35"/>
              <p:cNvCxnSpPr>
                <a:stCxn id="29" idx="0"/>
                <a:endCxn id="45" idx="1"/>
              </p:cNvCxnSpPr>
              <p:nvPr/>
            </p:nvCxnSpPr>
            <p:spPr bwMode="auto">
              <a:xfrm rot="5400000" flipH="1" flipV="1">
                <a:off x="1188070" y="4875136"/>
                <a:ext cx="1584161" cy="610527"/>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57" name="Curved Connector 35"/>
              <p:cNvCxnSpPr>
                <a:stCxn id="29" idx="0"/>
                <a:endCxn id="36" idx="1"/>
              </p:cNvCxnSpPr>
              <p:nvPr/>
            </p:nvCxnSpPr>
            <p:spPr bwMode="auto">
              <a:xfrm rot="16200000" flipV="1">
                <a:off x="-468510" y="3829080"/>
                <a:ext cx="3199699" cy="1087100"/>
              </a:xfrm>
              <a:prstGeom prst="curvedConnector4">
                <a:avLst>
                  <a:gd name="adj1" fmla="val 41506"/>
                  <a:gd name="adj2" fmla="val 21232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58" name="Curved Connector 35"/>
              <p:cNvCxnSpPr>
                <a:stCxn id="51" idx="3"/>
              </p:cNvCxnSpPr>
              <p:nvPr/>
            </p:nvCxnSpPr>
            <p:spPr bwMode="auto">
              <a:xfrm flipH="1">
                <a:off x="6172210" y="4938573"/>
                <a:ext cx="1984298" cy="1386025"/>
              </a:xfrm>
              <a:prstGeom prst="curvedConnector3">
                <a:avLst>
                  <a:gd name="adj1" fmla="val -19743"/>
                </a:avLst>
              </a:prstGeom>
              <a:solidFill>
                <a:schemeClr val="accent1"/>
              </a:solidFill>
              <a:ln w="38100" cap="flat" cmpd="sng" algn="ctr">
                <a:solidFill>
                  <a:schemeClr val="tx1"/>
                </a:solidFill>
                <a:prstDash val="solid"/>
                <a:round/>
                <a:headEnd type="none" w="med" len="med"/>
                <a:tailEnd type="triangle" w="med" len="med"/>
              </a:ln>
              <a:effectLst/>
            </p:spPr>
          </p:cxnSp>
          <p:sp>
            <p:nvSpPr>
              <p:cNvPr id="59" name="Left Arrow 58"/>
              <p:cNvSpPr/>
              <p:nvPr/>
            </p:nvSpPr>
            <p:spPr bwMode="auto">
              <a:xfrm>
                <a:off x="2980221" y="5867400"/>
                <a:ext cx="3353384" cy="990600"/>
              </a:xfrm>
              <a:prstGeom prst="leftArrow">
                <a:avLst/>
              </a:prstGeom>
              <a:solidFill>
                <a:srgbClr val="FFCCCC"/>
              </a:solid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algn="ctr" eaLnBrk="0" fontAlgn="base" hangingPunct="0">
                  <a:spcBef>
                    <a:spcPct val="0"/>
                  </a:spcBef>
                  <a:spcAft>
                    <a:spcPct val="0"/>
                  </a:spcAft>
                </a:pPr>
                <a:r>
                  <a:rPr lang="en-US" dirty="0" smtClean="0">
                    <a:solidFill>
                      <a:srgbClr val="000000"/>
                    </a:solidFill>
                    <a:latin typeface="Comic Sans MS" pitchFamily="-109" charset="0"/>
                  </a:rPr>
                  <a:t>Signal transduction</a:t>
                </a:r>
                <a:endParaRPr lang="en-US" dirty="0">
                  <a:solidFill>
                    <a:srgbClr val="000000"/>
                  </a:solidFill>
                  <a:latin typeface="Comic Sans MS" pitchFamily="-109" charset="0"/>
                </a:endParaRPr>
              </a:p>
            </p:txBody>
          </p:sp>
          <p:cxnSp>
            <p:nvCxnSpPr>
              <p:cNvPr id="60" name="Curved Connector 35"/>
              <p:cNvCxnSpPr>
                <a:stCxn id="29" idx="0"/>
                <a:endCxn id="36" idx="2"/>
              </p:cNvCxnSpPr>
              <p:nvPr/>
            </p:nvCxnSpPr>
            <p:spPr bwMode="auto">
              <a:xfrm rot="16200000" flipV="1">
                <a:off x="194884" y="4492476"/>
                <a:ext cx="2656114" cy="303894"/>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1" name="Curved Connector 35"/>
              <p:cNvCxnSpPr>
                <a:stCxn id="29" idx="0"/>
                <a:endCxn id="45" idx="2"/>
              </p:cNvCxnSpPr>
              <p:nvPr/>
            </p:nvCxnSpPr>
            <p:spPr bwMode="auto">
              <a:xfrm rot="5400000" flipH="1" flipV="1">
                <a:off x="1783023" y="4766549"/>
                <a:ext cx="1097795" cy="1314066"/>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2" name="Curved Connector 35"/>
              <p:cNvCxnSpPr>
                <a:stCxn id="29" idx="1"/>
              </p:cNvCxnSpPr>
              <p:nvPr/>
            </p:nvCxnSpPr>
            <p:spPr bwMode="auto">
              <a:xfrm rot="10800000" flipH="1">
                <a:off x="-241507" y="2419997"/>
                <a:ext cx="2983181" cy="3924410"/>
              </a:xfrm>
              <a:prstGeom prst="curvedConnector4">
                <a:avLst>
                  <a:gd name="adj1" fmla="val -13132"/>
                  <a:gd name="adj2" fmla="val 54739"/>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3" name="Curved Connector 35"/>
              <p:cNvCxnSpPr>
                <a:endCxn id="43" idx="2"/>
              </p:cNvCxnSpPr>
              <p:nvPr/>
            </p:nvCxnSpPr>
            <p:spPr bwMode="auto">
              <a:xfrm flipV="1">
                <a:off x="1295400" y="3495725"/>
                <a:ext cx="4953003" cy="2371689"/>
              </a:xfrm>
              <a:prstGeom prst="curvedConnector2">
                <a:avLst/>
              </a:prstGeom>
              <a:solidFill>
                <a:schemeClr val="accent1"/>
              </a:solidFill>
              <a:ln w="38100" cap="flat" cmpd="sng" algn="ctr">
                <a:solidFill>
                  <a:srgbClr val="FF0000"/>
                </a:solidFill>
                <a:prstDash val="solid"/>
                <a:round/>
                <a:headEnd type="none" w="med" len="med"/>
                <a:tailEnd type="triangle" w="med" len="med"/>
              </a:ln>
              <a:effectLst/>
            </p:spPr>
          </p:cxnSp>
          <p:cxnSp>
            <p:nvCxnSpPr>
              <p:cNvPr id="64" name="Curved Connector 35"/>
              <p:cNvCxnSpPr>
                <a:stCxn id="51" idx="3"/>
              </p:cNvCxnSpPr>
              <p:nvPr/>
            </p:nvCxnSpPr>
            <p:spPr bwMode="auto">
              <a:xfrm flipH="1" flipV="1">
                <a:off x="6858010" y="2057412"/>
                <a:ext cx="1298498" cy="2881162"/>
              </a:xfrm>
              <a:prstGeom prst="curvedConnector4">
                <a:avLst>
                  <a:gd name="adj1" fmla="val -30170"/>
                  <a:gd name="adj2" fmla="val 55461"/>
                </a:avLst>
              </a:prstGeom>
              <a:solidFill>
                <a:schemeClr val="accent1"/>
              </a:solidFill>
              <a:ln w="38100" cap="flat" cmpd="sng" algn="ctr">
                <a:solidFill>
                  <a:schemeClr val="tx1"/>
                </a:solidFill>
                <a:prstDash val="solid"/>
                <a:round/>
                <a:headEnd type="none" w="med" len="med"/>
                <a:tailEnd type="triangle" w="med" len="med"/>
              </a:ln>
              <a:effectLst/>
            </p:spPr>
          </p:cxnSp>
          <p:sp>
            <p:nvSpPr>
              <p:cNvPr id="65" name="TextBox 64"/>
              <p:cNvSpPr txBox="1"/>
              <p:nvPr/>
            </p:nvSpPr>
            <p:spPr>
              <a:xfrm>
                <a:off x="7543801" y="5303300"/>
                <a:ext cx="1453230" cy="858293"/>
              </a:xfrm>
              <a:prstGeom prst="rect">
                <a:avLst/>
              </a:prstGeom>
              <a:solidFill>
                <a:schemeClr val="tx1"/>
              </a:solidFill>
              <a:ln w="38100">
                <a:solidFill>
                  <a:schemeClr val="tx1"/>
                </a:solidFill>
              </a:ln>
            </p:spPr>
            <p:txBody>
              <a:bodyPr wrap="none" rtlCol="0" anchor="ctr" anchorCtr="1">
                <a:spAutoFit/>
              </a:bodyPr>
              <a:lstStyle/>
              <a:p>
                <a:r>
                  <a:rPr lang="en-US" sz="2400" dirty="0" smtClean="0">
                    <a:solidFill>
                      <a:srgbClr val="FFFF00"/>
                    </a:solidFill>
                    <a:latin typeface="Arial Black" pitchFamily="34" charset="0"/>
                  </a:rPr>
                  <a:t>ATP</a:t>
                </a:r>
                <a:endParaRPr lang="en-US" sz="2400" dirty="0">
                  <a:solidFill>
                    <a:srgbClr val="FFFF00"/>
                  </a:solidFill>
                  <a:latin typeface="Arial Black" pitchFamily="34" charset="0"/>
                </a:endParaRPr>
              </a:p>
            </p:txBody>
          </p:sp>
        </p:grpSp>
        <p:sp>
          <p:nvSpPr>
            <p:cNvPr id="26" name="TextBox 25"/>
            <p:cNvSpPr txBox="1"/>
            <p:nvPr/>
          </p:nvSpPr>
          <p:spPr>
            <a:xfrm>
              <a:off x="457200" y="3124200"/>
              <a:ext cx="733855" cy="369332"/>
            </a:xfrm>
            <a:prstGeom prst="rect">
              <a:avLst/>
            </a:prstGeom>
            <a:noFill/>
          </p:spPr>
          <p:txBody>
            <a:bodyPr wrap="none" rtlCol="0">
              <a:spAutoFit/>
            </a:bodyPr>
            <a:lstStyle/>
            <a:p>
              <a:r>
                <a:rPr lang="en-US" dirty="0" smtClean="0">
                  <a:solidFill>
                    <a:srgbClr val="000000"/>
                  </a:solidFill>
                  <a:latin typeface="Arial Black" pitchFamily="34" charset="0"/>
                </a:rPr>
                <a:t>DNA</a:t>
              </a:r>
              <a:endParaRPr lang="en-US" dirty="0">
                <a:solidFill>
                  <a:srgbClr val="000000"/>
                </a:solidFill>
                <a:latin typeface="Arial Black" pitchFamily="34" charset="0"/>
              </a:endParaRPr>
            </a:p>
          </p:txBody>
        </p:sp>
        <p:sp>
          <p:nvSpPr>
            <p:cNvPr id="27" name="Circular Arrow 26"/>
            <p:cNvSpPr/>
            <p:nvPr/>
          </p:nvSpPr>
          <p:spPr bwMode="auto">
            <a:xfrm rot="19489471">
              <a:off x="-11763" y="2778731"/>
              <a:ext cx="990600" cy="1066800"/>
            </a:xfrm>
            <a:prstGeom prst="circularArrow">
              <a:avLst>
                <a:gd name="adj1" fmla="val 12500"/>
                <a:gd name="adj2" fmla="val 2764013"/>
                <a:gd name="adj3" fmla="val 20457681"/>
                <a:gd name="adj4" fmla="val 9114988"/>
                <a:gd name="adj5" fmla="val 12500"/>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000000"/>
                </a:solidFill>
                <a:latin typeface="Comic Sans MS" pitchFamily="-109" charset="0"/>
              </a:endParaRPr>
            </a:p>
          </p:txBody>
        </p:sp>
        <p:sp>
          <p:nvSpPr>
            <p:cNvPr id="28" name="TextBox 27"/>
            <p:cNvSpPr txBox="1"/>
            <p:nvPr/>
          </p:nvSpPr>
          <p:spPr>
            <a:xfrm>
              <a:off x="0" y="3505200"/>
              <a:ext cx="1066800" cy="707886"/>
            </a:xfrm>
            <a:prstGeom prst="rect">
              <a:avLst/>
            </a:prstGeom>
            <a:solidFill>
              <a:srgbClr val="FFFF00"/>
            </a:solidFill>
          </p:spPr>
          <p:txBody>
            <a:bodyPr wrap="square" rtlCol="0">
              <a:spAutoFit/>
            </a:bodyPr>
            <a:lstStyle/>
            <a:p>
              <a:pPr algn="ctr"/>
              <a:r>
                <a:rPr lang="en-US" sz="2000" b="1" dirty="0" smtClean="0">
                  <a:solidFill>
                    <a:srgbClr val="000000"/>
                  </a:solidFill>
                  <a:latin typeface="Arial Black" pitchFamily="34" charset="0"/>
                </a:rPr>
                <a:t>New gene</a:t>
              </a:r>
              <a:endParaRPr lang="en-US" sz="2000" b="1" dirty="0">
                <a:solidFill>
                  <a:srgbClr val="000000"/>
                </a:solidFill>
                <a:latin typeface="Arial Black" pitchFamily="34" charset="0"/>
              </a:endParaRPr>
            </a:p>
          </p:txBody>
        </p:sp>
      </p:grpSp>
      <p:sp>
        <p:nvSpPr>
          <p:cNvPr id="20" name="Freeform 19"/>
          <p:cNvSpPr/>
          <p:nvPr/>
        </p:nvSpPr>
        <p:spPr bwMode="auto">
          <a:xfrm>
            <a:off x="1080655" y="2362200"/>
            <a:ext cx="8336477" cy="3276600"/>
          </a:xfrm>
          <a:custGeom>
            <a:avLst/>
            <a:gdLst>
              <a:gd name="connsiteX0" fmla="*/ 35626 w 8336477"/>
              <a:gd name="connsiteY0" fmla="*/ 296883 h 2873829"/>
              <a:gd name="connsiteX1" fmla="*/ 1163781 w 8336477"/>
              <a:gd name="connsiteY1" fmla="*/ 985652 h 2873829"/>
              <a:gd name="connsiteX2" fmla="*/ 6947064 w 8336477"/>
              <a:gd name="connsiteY2" fmla="*/ 2873829 h 2873829"/>
              <a:gd name="connsiteX3" fmla="*/ 8336477 w 8336477"/>
              <a:gd name="connsiteY3" fmla="*/ 2802577 h 2873829"/>
              <a:gd name="connsiteX4" fmla="*/ 7908966 w 8336477"/>
              <a:gd name="connsiteY4" fmla="*/ 2101933 h 2873829"/>
              <a:gd name="connsiteX5" fmla="*/ 3241963 w 8336477"/>
              <a:gd name="connsiteY5" fmla="*/ 403761 h 2873829"/>
              <a:gd name="connsiteX6" fmla="*/ 1021277 w 8336477"/>
              <a:gd name="connsiteY6" fmla="*/ 0 h 2873829"/>
              <a:gd name="connsiteX7" fmla="*/ 0 w 8336477"/>
              <a:gd name="connsiteY7" fmla="*/ 0 h 2873829"/>
              <a:gd name="connsiteX8" fmla="*/ 35626 w 8336477"/>
              <a:gd name="connsiteY8" fmla="*/ 296883 h 287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36477" h="2873829">
                <a:moveTo>
                  <a:pt x="35626" y="296883"/>
                </a:moveTo>
                <a:lnTo>
                  <a:pt x="1163781" y="985652"/>
                </a:lnTo>
                <a:lnTo>
                  <a:pt x="6947064" y="2873829"/>
                </a:lnTo>
                <a:lnTo>
                  <a:pt x="8336477" y="2802577"/>
                </a:lnTo>
                <a:lnTo>
                  <a:pt x="7908966" y="2101933"/>
                </a:lnTo>
                <a:lnTo>
                  <a:pt x="3241963" y="403761"/>
                </a:lnTo>
                <a:lnTo>
                  <a:pt x="1021277" y="0"/>
                </a:lnTo>
                <a:lnTo>
                  <a:pt x="0" y="0"/>
                </a:lnTo>
                <a:lnTo>
                  <a:pt x="35626" y="296883"/>
                </a:lnTo>
                <a:close/>
              </a:path>
            </a:pathLst>
          </a:custGeom>
          <a:solidFill>
            <a:srgbClr val="FFFF99"/>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3200" dirty="0">
              <a:solidFill>
                <a:srgbClr val="000000"/>
              </a:solidFill>
              <a:latin typeface="Comic Sans MS" pitchFamily="-109" charset="0"/>
            </a:endParaRPr>
          </a:p>
        </p:txBody>
      </p:sp>
      <p:cxnSp>
        <p:nvCxnSpPr>
          <p:cNvPr id="13" name="Straight Arrow Connector 12"/>
          <p:cNvCxnSpPr/>
          <p:nvPr/>
        </p:nvCxnSpPr>
        <p:spPr bwMode="auto">
          <a:xfrm>
            <a:off x="1268525" y="5486400"/>
            <a:ext cx="7162800" cy="0"/>
          </a:xfrm>
          <a:prstGeom prst="straightConnector1">
            <a:avLst/>
          </a:prstGeom>
          <a:noFill/>
          <a:ln w="5715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V="1">
            <a:off x="1276910" y="1981200"/>
            <a:ext cx="0" cy="3505200"/>
          </a:xfrm>
          <a:prstGeom prst="straightConnector1">
            <a:avLst/>
          </a:prstGeom>
          <a:noFill/>
          <a:ln w="57150" cap="flat" cmpd="sng" algn="ctr">
            <a:solidFill>
              <a:schemeClr val="tx1"/>
            </a:solidFill>
            <a:prstDash val="solid"/>
            <a:round/>
            <a:headEnd type="none" w="med" len="med"/>
            <a:tailEnd type="arrow"/>
          </a:ln>
          <a:effectLst/>
        </p:spPr>
      </p:cxnSp>
      <p:sp>
        <p:nvSpPr>
          <p:cNvPr id="15" name="TextBox 14"/>
          <p:cNvSpPr txBox="1"/>
          <p:nvPr/>
        </p:nvSpPr>
        <p:spPr>
          <a:xfrm>
            <a:off x="85188" y="4608841"/>
            <a:ext cx="1183337" cy="954107"/>
          </a:xfrm>
          <a:prstGeom prst="rect">
            <a:avLst/>
          </a:prstGeom>
          <a:noFill/>
        </p:spPr>
        <p:txBody>
          <a:bodyPr wrap="none" rtlCol="0">
            <a:spAutoFit/>
          </a:bodyPr>
          <a:lstStyle/>
          <a:p>
            <a:r>
              <a:rPr lang="en-US" sz="2800" dirty="0" smtClean="0">
                <a:solidFill>
                  <a:srgbClr val="000000"/>
                </a:solidFill>
              </a:rPr>
              <a:t>Fast</a:t>
            </a:r>
            <a:endParaRPr lang="en-US" sz="2800" dirty="0">
              <a:solidFill>
                <a:srgbClr val="000000"/>
              </a:solidFill>
            </a:endParaRPr>
          </a:p>
          <a:p>
            <a:r>
              <a:rPr lang="en-US" sz="2800" dirty="0" smtClean="0">
                <a:solidFill>
                  <a:srgbClr val="000000"/>
                </a:solidFill>
              </a:rPr>
              <a:t>Costly</a:t>
            </a:r>
          </a:p>
        </p:txBody>
      </p:sp>
      <p:sp>
        <p:nvSpPr>
          <p:cNvPr id="16" name="TextBox 15"/>
          <p:cNvSpPr txBox="1"/>
          <p:nvPr/>
        </p:nvSpPr>
        <p:spPr>
          <a:xfrm>
            <a:off x="76200" y="2209800"/>
            <a:ext cx="1245854" cy="954107"/>
          </a:xfrm>
          <a:prstGeom prst="rect">
            <a:avLst/>
          </a:prstGeom>
          <a:noFill/>
        </p:spPr>
        <p:txBody>
          <a:bodyPr wrap="none" rtlCol="0">
            <a:spAutoFit/>
          </a:bodyPr>
          <a:lstStyle/>
          <a:p>
            <a:r>
              <a:rPr lang="en-US" sz="2800" dirty="0" smtClean="0">
                <a:solidFill>
                  <a:srgbClr val="000000"/>
                </a:solidFill>
              </a:rPr>
              <a:t>Slow</a:t>
            </a:r>
          </a:p>
          <a:p>
            <a:r>
              <a:rPr lang="en-US" sz="2800" dirty="0" smtClean="0">
                <a:solidFill>
                  <a:srgbClr val="000000"/>
                </a:solidFill>
              </a:rPr>
              <a:t>Cheap</a:t>
            </a:r>
            <a:endParaRPr lang="en-US" sz="2800" dirty="0">
              <a:solidFill>
                <a:srgbClr val="000000"/>
              </a:solidFill>
            </a:endParaRPr>
          </a:p>
        </p:txBody>
      </p:sp>
      <p:sp>
        <p:nvSpPr>
          <p:cNvPr id="17" name="TextBox 16"/>
          <p:cNvSpPr txBox="1"/>
          <p:nvPr/>
        </p:nvSpPr>
        <p:spPr>
          <a:xfrm>
            <a:off x="1295400" y="5638800"/>
            <a:ext cx="1425390" cy="523220"/>
          </a:xfrm>
          <a:prstGeom prst="rect">
            <a:avLst/>
          </a:prstGeom>
          <a:noFill/>
        </p:spPr>
        <p:txBody>
          <a:bodyPr wrap="none" rtlCol="0">
            <a:spAutoFit/>
          </a:bodyPr>
          <a:lstStyle/>
          <a:p>
            <a:r>
              <a:rPr lang="en-US" sz="2800" dirty="0" smtClean="0">
                <a:solidFill>
                  <a:srgbClr val="000000"/>
                </a:solidFill>
              </a:rPr>
              <a:t>Flexible</a:t>
            </a:r>
            <a:endParaRPr lang="en-US" sz="2800" dirty="0">
              <a:solidFill>
                <a:srgbClr val="000000"/>
              </a:solidFill>
            </a:endParaRPr>
          </a:p>
        </p:txBody>
      </p:sp>
      <p:sp>
        <p:nvSpPr>
          <p:cNvPr id="18" name="TextBox 17"/>
          <p:cNvSpPr txBox="1"/>
          <p:nvPr/>
        </p:nvSpPr>
        <p:spPr>
          <a:xfrm>
            <a:off x="6983525" y="5715000"/>
            <a:ext cx="1604927" cy="523220"/>
          </a:xfrm>
          <a:prstGeom prst="rect">
            <a:avLst/>
          </a:prstGeom>
          <a:noFill/>
        </p:spPr>
        <p:txBody>
          <a:bodyPr wrap="none" rtlCol="0">
            <a:spAutoFit/>
          </a:bodyPr>
          <a:lstStyle/>
          <a:p>
            <a:r>
              <a:rPr lang="en-US" sz="2800" dirty="0" smtClean="0">
                <a:solidFill>
                  <a:srgbClr val="000000"/>
                </a:solidFill>
              </a:rPr>
              <a:t>Inflexible</a:t>
            </a:r>
            <a:endParaRPr lang="en-US" sz="2800" dirty="0">
              <a:solidFill>
                <a:srgbClr val="000000"/>
              </a:solidFill>
            </a:endParaRPr>
          </a:p>
        </p:txBody>
      </p:sp>
      <p:sp>
        <p:nvSpPr>
          <p:cNvPr id="19" name="TextBox 18"/>
          <p:cNvSpPr txBox="1"/>
          <p:nvPr/>
        </p:nvSpPr>
        <p:spPr>
          <a:xfrm>
            <a:off x="1332496" y="6243817"/>
            <a:ext cx="1523174" cy="523220"/>
          </a:xfrm>
          <a:prstGeom prst="rect">
            <a:avLst/>
          </a:prstGeom>
          <a:noFill/>
        </p:spPr>
        <p:txBody>
          <a:bodyPr wrap="none" rtlCol="0">
            <a:spAutoFit/>
          </a:bodyPr>
          <a:lstStyle/>
          <a:p>
            <a:r>
              <a:rPr lang="en-US" sz="2800" b="1" dirty="0" smtClean="0">
                <a:solidFill>
                  <a:srgbClr val="000000"/>
                </a:solidFill>
              </a:rPr>
              <a:t>General</a:t>
            </a:r>
            <a:endParaRPr lang="en-US" sz="2800" b="1" dirty="0">
              <a:solidFill>
                <a:srgbClr val="000000"/>
              </a:solidFill>
            </a:endParaRPr>
          </a:p>
        </p:txBody>
      </p:sp>
      <p:sp>
        <p:nvSpPr>
          <p:cNvPr id="21" name="TextBox 20"/>
          <p:cNvSpPr txBox="1"/>
          <p:nvPr/>
        </p:nvSpPr>
        <p:spPr>
          <a:xfrm>
            <a:off x="6983525" y="6324600"/>
            <a:ext cx="1443024" cy="523220"/>
          </a:xfrm>
          <a:prstGeom prst="rect">
            <a:avLst/>
          </a:prstGeom>
          <a:noFill/>
        </p:spPr>
        <p:txBody>
          <a:bodyPr wrap="none" rtlCol="0">
            <a:spAutoFit/>
          </a:bodyPr>
          <a:lstStyle/>
          <a:p>
            <a:r>
              <a:rPr lang="en-US" sz="2800" b="1" dirty="0" smtClean="0">
                <a:solidFill>
                  <a:srgbClr val="000000"/>
                </a:solidFill>
              </a:rPr>
              <a:t>Special</a:t>
            </a:r>
            <a:endParaRPr lang="en-US" sz="2800" b="1" dirty="0">
              <a:solidFill>
                <a:srgbClr val="000000"/>
              </a:solidFill>
            </a:endParaRPr>
          </a:p>
        </p:txBody>
      </p:sp>
      <p:sp>
        <p:nvSpPr>
          <p:cNvPr id="23" name="Rectangle 6"/>
          <p:cNvSpPr>
            <a:spLocks noChangeArrowheads="1"/>
          </p:cNvSpPr>
          <p:nvPr/>
        </p:nvSpPr>
        <p:spPr bwMode="auto">
          <a:xfrm>
            <a:off x="1295400" y="2590800"/>
            <a:ext cx="9067800" cy="2862322"/>
          </a:xfrm>
          <a:prstGeom prst="rect">
            <a:avLst/>
          </a:prstGeom>
          <a:noFill/>
          <a:ln w="9525">
            <a:noFill/>
            <a:miter lim="800000"/>
            <a:headEnd/>
            <a:tailEnd/>
          </a:ln>
        </p:spPr>
        <p:txBody>
          <a:bodyPr wrap="square">
            <a:spAutoFit/>
          </a:bodyPr>
          <a:lstStyle/>
          <a:p>
            <a:pPr marL="609600" indent="-609600" eaLnBrk="0" fontAlgn="base" hangingPunct="0">
              <a:lnSpc>
                <a:spcPts val="2700"/>
              </a:lnSpc>
              <a:spcBef>
                <a:spcPct val="0"/>
              </a:spcBef>
              <a:spcAft>
                <a:spcPct val="0"/>
              </a:spcAft>
            </a:pPr>
            <a:r>
              <a:rPr lang="en-US" sz="2800" b="1" dirty="0" smtClean="0">
                <a:solidFill>
                  <a:srgbClr val="000000"/>
                </a:solidFill>
                <a:latin typeface="Arial" charset="0"/>
              </a:rPr>
              <a:t>HGT</a:t>
            </a:r>
          </a:p>
          <a:p>
            <a:pPr marL="1066800" lvl="1" indent="-609600" eaLnBrk="0" fontAlgn="base" hangingPunct="0">
              <a:lnSpc>
                <a:spcPts val="2700"/>
              </a:lnSpc>
              <a:spcBef>
                <a:spcPct val="0"/>
              </a:spcBef>
              <a:spcAft>
                <a:spcPct val="0"/>
              </a:spcAft>
            </a:pPr>
            <a:r>
              <a:rPr lang="en-US" sz="2800" b="1" dirty="0" smtClean="0">
                <a:solidFill>
                  <a:srgbClr val="000000"/>
                </a:solidFill>
                <a:latin typeface="Arial" charset="0"/>
              </a:rPr>
              <a:t>  DNA repair </a:t>
            </a:r>
          </a:p>
          <a:p>
            <a:pPr marL="1066800" lvl="1" indent="-609600" eaLnBrk="0" fontAlgn="base" hangingPunct="0">
              <a:lnSpc>
                <a:spcPts val="2700"/>
              </a:lnSpc>
              <a:spcBef>
                <a:spcPct val="0"/>
              </a:spcBef>
              <a:spcAft>
                <a:spcPct val="0"/>
              </a:spcAft>
            </a:pPr>
            <a:r>
              <a:rPr lang="en-US" sz="2800" b="1" dirty="0" smtClean="0">
                <a:solidFill>
                  <a:srgbClr val="000000"/>
                </a:solidFill>
                <a:latin typeface="Arial" charset="0"/>
              </a:rPr>
              <a:t>	   Mutation</a:t>
            </a:r>
          </a:p>
          <a:p>
            <a:pPr marL="1066800" lvl="1" indent="-609600" eaLnBrk="0" fontAlgn="base" hangingPunct="0">
              <a:lnSpc>
                <a:spcPts val="2700"/>
              </a:lnSpc>
              <a:spcBef>
                <a:spcPct val="0"/>
              </a:spcBef>
              <a:spcAft>
                <a:spcPct val="0"/>
              </a:spcAft>
            </a:pPr>
            <a:r>
              <a:rPr lang="en-US" sz="2800" b="1" dirty="0" smtClean="0">
                <a:solidFill>
                  <a:srgbClr val="000000"/>
                </a:solidFill>
                <a:latin typeface="Arial" charset="0"/>
              </a:rPr>
              <a:t>		   DNA replication</a:t>
            </a:r>
          </a:p>
          <a:p>
            <a:pPr marL="2438400" lvl="4" indent="-609600" eaLnBrk="0" fontAlgn="base" hangingPunct="0">
              <a:lnSpc>
                <a:spcPts val="2700"/>
              </a:lnSpc>
              <a:spcBef>
                <a:spcPct val="0"/>
              </a:spcBef>
              <a:spcAft>
                <a:spcPct val="0"/>
              </a:spcAft>
            </a:pPr>
            <a:r>
              <a:rPr lang="en-US" sz="2800" b="1" dirty="0" smtClean="0">
                <a:solidFill>
                  <a:srgbClr val="000000"/>
                </a:solidFill>
                <a:latin typeface="Arial" charset="0"/>
              </a:rPr>
              <a:t>		     Transcription</a:t>
            </a:r>
          </a:p>
          <a:p>
            <a:pPr marL="2895600" lvl="5" indent="-609600" eaLnBrk="0" fontAlgn="base" hangingPunct="0">
              <a:lnSpc>
                <a:spcPts val="2700"/>
              </a:lnSpc>
              <a:spcBef>
                <a:spcPct val="0"/>
              </a:spcBef>
              <a:spcAft>
                <a:spcPct val="0"/>
              </a:spcAft>
            </a:pPr>
            <a:r>
              <a:rPr lang="en-US" sz="2800" b="1" dirty="0" smtClean="0">
                <a:solidFill>
                  <a:srgbClr val="000000"/>
                </a:solidFill>
                <a:latin typeface="Arial" charset="0"/>
              </a:rPr>
              <a:t>		      Translation</a:t>
            </a:r>
          </a:p>
          <a:p>
            <a:pPr marL="3352800" lvl="6" indent="-609600" eaLnBrk="0" fontAlgn="base" hangingPunct="0">
              <a:lnSpc>
                <a:spcPts val="2700"/>
              </a:lnSpc>
              <a:spcBef>
                <a:spcPct val="0"/>
              </a:spcBef>
              <a:spcAft>
                <a:spcPct val="0"/>
              </a:spcAft>
            </a:pPr>
            <a:r>
              <a:rPr lang="en-US" sz="2800" b="1" dirty="0" smtClean="0">
                <a:solidFill>
                  <a:srgbClr val="000000"/>
                </a:solidFill>
                <a:latin typeface="Arial" charset="0"/>
              </a:rPr>
              <a:t>				Metabolism</a:t>
            </a:r>
          </a:p>
          <a:p>
            <a:pPr marL="3810000" lvl="7" indent="-609600" eaLnBrk="0" fontAlgn="base" hangingPunct="0">
              <a:lnSpc>
                <a:spcPts val="2700"/>
              </a:lnSpc>
              <a:spcBef>
                <a:spcPct val="0"/>
              </a:spcBef>
              <a:spcAft>
                <a:spcPct val="0"/>
              </a:spcAft>
            </a:pPr>
            <a:r>
              <a:rPr lang="en-US" sz="2800" b="1" dirty="0" smtClean="0">
                <a:solidFill>
                  <a:srgbClr val="000000"/>
                </a:solidFill>
                <a:latin typeface="Arial" charset="0"/>
              </a:rPr>
              <a:t>				Signal…</a:t>
            </a:r>
          </a:p>
        </p:txBody>
      </p:sp>
      <p:sp>
        <p:nvSpPr>
          <p:cNvPr id="3" name="TextBox 2"/>
          <p:cNvSpPr txBox="1"/>
          <p:nvPr/>
        </p:nvSpPr>
        <p:spPr>
          <a:xfrm rot="19509790">
            <a:off x="-267240" y="2961587"/>
            <a:ext cx="9260247" cy="93871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5500" b="1" dirty="0" smtClean="0">
                <a:solidFill>
                  <a:srgbClr val="FF0000"/>
                </a:solidFill>
              </a:rPr>
              <a:t>What could possibly go wrong?</a:t>
            </a:r>
            <a:endParaRPr lang="en-US" sz="5500" b="1" dirty="0">
              <a:solidFill>
                <a:srgbClr val="FF0000"/>
              </a:solidFill>
            </a:endParaRPr>
          </a:p>
        </p:txBody>
      </p:sp>
      <p:sp>
        <p:nvSpPr>
          <p:cNvPr id="66" name="TextBox 65"/>
          <p:cNvSpPr txBox="1"/>
          <p:nvPr/>
        </p:nvSpPr>
        <p:spPr>
          <a:xfrm>
            <a:off x="304800" y="247685"/>
            <a:ext cx="2778500" cy="461665"/>
          </a:xfrm>
          <a:prstGeom prst="rect">
            <a:avLst/>
          </a:prstGeom>
          <a:solidFill>
            <a:srgbClr val="66FFFF"/>
          </a:solidFill>
          <a:ln>
            <a:solidFill>
              <a:sysClr val="windowText" lastClr="000000"/>
            </a:solidFill>
          </a:ln>
          <a:effectLst>
            <a:outerShdw blurRad="50800" dist="215900" dir="13500000" algn="br" rotWithShape="0">
              <a:prstClr val="black">
                <a:alpha val="53000"/>
              </a:prstClr>
            </a:outerShdw>
          </a:effectLst>
        </p:spPr>
        <p:txBody>
          <a:bodyPr wrap="square" rtlCol="0">
            <a:spAutoFit/>
          </a:bodyPr>
          <a:lstStyle/>
          <a:p>
            <a:pPr algn="ctr">
              <a:defRPr/>
            </a:pPr>
            <a:r>
              <a:rPr lang="en-US" sz="2400" b="1" kern="0" dirty="0" smtClean="0">
                <a:solidFill>
                  <a:sysClr val="windowText" lastClr="000000"/>
                </a:solidFill>
              </a:rPr>
              <a:t>A little more detail</a:t>
            </a:r>
          </a:p>
        </p:txBody>
      </p:sp>
    </p:spTree>
    <p:extLst>
      <p:ext uri="{BB962C8B-B14F-4D97-AF65-F5344CB8AC3E}">
        <p14:creationId xmlns:p14="http://schemas.microsoft.com/office/powerpoint/2010/main" val="1516735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http://www.publicdomainpictures.net/pictures/50000/nahled/woman-face.jpg"/>
          <p:cNvPicPr>
            <a:picLocks noChangeAspect="1" noChangeArrowheads="1"/>
          </p:cNvPicPr>
          <p:nvPr/>
        </p:nvPicPr>
        <p:blipFill>
          <a:blip r:embed="rId3" cstate="print"/>
          <a:srcRect l="30000" t="40000" r="30000" b="45000"/>
          <a:stretch>
            <a:fillRect/>
          </a:stretch>
        </p:blipFill>
        <p:spPr bwMode="auto">
          <a:xfrm>
            <a:off x="1955800" y="1066800"/>
            <a:ext cx="1625600" cy="609600"/>
          </a:xfrm>
          <a:prstGeom prst="rect">
            <a:avLst/>
          </a:prstGeom>
          <a:noFill/>
        </p:spPr>
      </p:pic>
      <p:pic>
        <p:nvPicPr>
          <p:cNvPr id="39" name="Picture 2" descr="http://www.publicdomainpictures.net/pictures/50000/nahled/woman-face.jpg"/>
          <p:cNvPicPr>
            <a:picLocks noChangeAspect="1" noChangeArrowheads="1"/>
          </p:cNvPicPr>
          <p:nvPr/>
        </p:nvPicPr>
        <p:blipFill>
          <a:blip r:embed="rId3" cstate="print"/>
          <a:srcRect/>
          <a:stretch>
            <a:fillRect/>
          </a:stretch>
        </p:blipFill>
        <p:spPr bwMode="auto">
          <a:xfrm>
            <a:off x="4191000" y="3047999"/>
            <a:ext cx="3048000" cy="3048001"/>
          </a:xfrm>
          <a:prstGeom prst="rect">
            <a:avLst/>
          </a:prstGeom>
          <a:noFill/>
        </p:spPr>
      </p:pic>
      <p:cxnSp>
        <p:nvCxnSpPr>
          <p:cNvPr id="18" name="Straight Arrow Connector 17"/>
          <p:cNvCxnSpPr/>
          <p:nvPr/>
        </p:nvCxnSpPr>
        <p:spPr bwMode="auto">
          <a:xfrm flipV="1">
            <a:off x="1995742" y="2895600"/>
            <a:ext cx="0" cy="28194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995742" y="57150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0" name="TextBox 9"/>
          <p:cNvSpPr txBox="1"/>
          <p:nvPr/>
        </p:nvSpPr>
        <p:spPr>
          <a:xfrm>
            <a:off x="685800" y="4876800"/>
            <a:ext cx="1133644"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Fast</a:t>
            </a:r>
            <a:endParaRPr lang="en-US" sz="3600" b="1" dirty="0">
              <a:solidFill>
                <a:srgbClr val="000000"/>
              </a:solidFill>
              <a:latin typeface="Arial" pitchFamily="34" charset="0"/>
              <a:cs typeface="Arial" pitchFamily="34" charset="0"/>
            </a:endParaRPr>
          </a:p>
        </p:txBody>
      </p:sp>
      <p:sp>
        <p:nvSpPr>
          <p:cNvPr id="11" name="TextBox 10"/>
          <p:cNvSpPr txBox="1"/>
          <p:nvPr/>
        </p:nvSpPr>
        <p:spPr>
          <a:xfrm>
            <a:off x="700342" y="3124200"/>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2209800" y="5801380"/>
            <a:ext cx="1903085"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Flexible</a:t>
            </a:r>
            <a:endParaRPr lang="en-US" sz="3600" b="1" dirty="0">
              <a:solidFill>
                <a:srgbClr val="000000"/>
              </a:solidFill>
              <a:latin typeface="Arial" pitchFamily="34" charset="0"/>
              <a:cs typeface="Arial" pitchFamily="34" charset="0"/>
            </a:endParaRPr>
          </a:p>
        </p:txBody>
      </p:sp>
      <p:sp>
        <p:nvSpPr>
          <p:cNvPr id="13" name="TextBox 12"/>
          <p:cNvSpPr txBox="1"/>
          <p:nvPr/>
        </p:nvSpPr>
        <p:spPr>
          <a:xfrm>
            <a:off x="4800600" y="5943600"/>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sp>
        <p:nvSpPr>
          <p:cNvPr id="19" name="Rectangle 9"/>
          <p:cNvSpPr>
            <a:spLocks noChangeArrowheads="1"/>
          </p:cNvSpPr>
          <p:nvPr/>
        </p:nvSpPr>
        <p:spPr bwMode="auto">
          <a:xfrm>
            <a:off x="5257800" y="4724400"/>
            <a:ext cx="914400" cy="581025"/>
          </a:xfrm>
          <a:prstGeom prst="rect">
            <a:avLst/>
          </a:prstGeom>
          <a:noFill/>
          <a:ln w="57150">
            <a:solidFill>
              <a:srgbClr val="3333FF"/>
            </a:solidFill>
            <a:miter lim="800000"/>
            <a:headEnd/>
            <a:tailEnd/>
          </a:ln>
          <a:effectLst/>
        </p:spPr>
        <p:txBody>
          <a:bodyPr wrap="none" anchor="ctr"/>
          <a:lstStyle/>
          <a:p>
            <a:pPr algn="ctr" eaLnBrk="0" fontAlgn="base" hangingPunct="0">
              <a:spcBef>
                <a:spcPct val="0"/>
              </a:spcBef>
              <a:spcAft>
                <a:spcPct val="0"/>
              </a:spcAft>
              <a:defRPr/>
            </a:pPr>
            <a:r>
              <a:rPr lang="en-US" sz="2800" b="1" kern="0" dirty="0" smtClean="0">
                <a:solidFill>
                  <a:srgbClr val="3333FF"/>
                </a:solidFill>
                <a:latin typeface="Times New Roman" pitchFamily="18" charset="0"/>
              </a:rPr>
              <a:t>VOR</a:t>
            </a:r>
            <a:endParaRPr lang="en-US" sz="2800" b="1" kern="0" dirty="0">
              <a:solidFill>
                <a:srgbClr val="3333FF"/>
              </a:solidFill>
              <a:latin typeface="Times New Roman" pitchFamily="18" charset="0"/>
            </a:endParaRPr>
          </a:p>
        </p:txBody>
      </p:sp>
      <p:sp>
        <p:nvSpPr>
          <p:cNvPr id="42" name="Rectangle 9"/>
          <p:cNvSpPr>
            <a:spLocks noChangeArrowheads="1"/>
          </p:cNvSpPr>
          <p:nvPr/>
        </p:nvSpPr>
        <p:spPr bwMode="auto">
          <a:xfrm>
            <a:off x="2681542" y="3076574"/>
            <a:ext cx="1066800" cy="657226"/>
          </a:xfrm>
          <a:prstGeom prst="rect">
            <a:avLst/>
          </a:prstGeom>
          <a:noFill/>
          <a:ln w="3810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vision</a:t>
            </a:r>
            <a:endParaRPr lang="en-US" sz="2800" kern="0" dirty="0">
              <a:solidFill>
                <a:srgbClr val="FF0000"/>
              </a:solidFill>
              <a:latin typeface="Times New Roman" pitchFamily="18" charset="0"/>
            </a:endParaRPr>
          </a:p>
        </p:txBody>
      </p:sp>
      <p:sp>
        <p:nvSpPr>
          <p:cNvPr id="44" name="TextBox 43"/>
          <p:cNvSpPr txBox="1"/>
          <p:nvPr/>
        </p:nvSpPr>
        <p:spPr>
          <a:xfrm>
            <a:off x="6629400" y="2438400"/>
            <a:ext cx="2514600" cy="1569660"/>
          </a:xfrm>
          <a:prstGeom prst="rect">
            <a:avLst/>
          </a:prstGeom>
          <a:noFill/>
        </p:spPr>
        <p:txBody>
          <a:bodyPr wrap="square" rtlCol="0">
            <a:spAutoFit/>
          </a:bodyPr>
          <a:lstStyle/>
          <a:p>
            <a:pPr algn="r"/>
            <a:r>
              <a:rPr lang="en-US" sz="3200" dirty="0" smtClean="0">
                <a:solidFill>
                  <a:prstClr val="black"/>
                </a:solidFill>
                <a:latin typeface="Arial" pitchFamily="34" charset="0"/>
                <a:cs typeface="Arial" pitchFamily="34" charset="0"/>
              </a:rPr>
              <a:t>Vestibular Ocular </a:t>
            </a:r>
            <a:r>
              <a:rPr lang="en-US" sz="3200" b="1" i="1" dirty="0" smtClean="0">
                <a:solidFill>
                  <a:srgbClr val="FF0000"/>
                </a:solidFill>
                <a:latin typeface="Arial" pitchFamily="34" charset="0"/>
                <a:cs typeface="Arial" pitchFamily="34" charset="0"/>
              </a:rPr>
              <a:t>Reflex</a:t>
            </a:r>
            <a:endParaRPr lang="en-US" sz="3200" dirty="0" smtClean="0">
              <a:solidFill>
                <a:prstClr val="black"/>
              </a:solidFill>
              <a:latin typeface="Arial" pitchFamily="34" charset="0"/>
              <a:cs typeface="Arial" pitchFamily="34" charset="0"/>
            </a:endParaRPr>
          </a:p>
        </p:txBody>
      </p:sp>
      <p:pic>
        <p:nvPicPr>
          <p:cNvPr id="40"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47461" y="914400"/>
            <a:ext cx="2114939" cy="2114940"/>
          </a:xfrm>
          <a:prstGeom prst="rect">
            <a:avLst/>
          </a:prstGeom>
          <a:noFill/>
        </p:spPr>
      </p:pic>
      <p:sp>
        <p:nvSpPr>
          <p:cNvPr id="14" name="TextBox 13"/>
          <p:cNvSpPr txBox="1"/>
          <p:nvPr/>
        </p:nvSpPr>
        <p:spPr>
          <a:xfrm>
            <a:off x="6727954" y="1976120"/>
            <a:ext cx="2416046" cy="584775"/>
          </a:xfrm>
          <a:prstGeom prst="rect">
            <a:avLst/>
          </a:prstGeom>
          <a:noFill/>
        </p:spPr>
        <p:txBody>
          <a:bodyPr wrap="none" rtlCol="0">
            <a:spAutoFit/>
          </a:bodyPr>
          <a:lstStyle/>
          <a:p>
            <a:pPr marL="514350" indent="-514350"/>
            <a:r>
              <a:rPr lang="en-US" sz="3200" b="1" dirty="0" smtClean="0">
                <a:solidFill>
                  <a:prstClr val="black"/>
                </a:solidFill>
                <a:latin typeface="Arial" pitchFamily="34" charset="0"/>
                <a:cs typeface="Arial" pitchFamily="34" charset="0"/>
              </a:rPr>
              <a:t>Mechanism</a:t>
            </a:r>
          </a:p>
        </p:txBody>
      </p:sp>
      <p:sp>
        <p:nvSpPr>
          <p:cNvPr id="15" name="TextBox 14"/>
          <p:cNvSpPr txBox="1"/>
          <p:nvPr/>
        </p:nvSpPr>
        <p:spPr>
          <a:xfrm>
            <a:off x="2514600" y="4343400"/>
            <a:ext cx="1800301" cy="584775"/>
          </a:xfrm>
          <a:prstGeom prst="rect">
            <a:avLst/>
          </a:prstGeom>
          <a:noFill/>
        </p:spPr>
        <p:txBody>
          <a:bodyPr wrap="none" rtlCol="0">
            <a:spAutoFit/>
          </a:bodyPr>
          <a:lstStyle/>
          <a:p>
            <a:pPr marL="514350" indent="-514350"/>
            <a:r>
              <a:rPr lang="en-US" sz="3200" b="1" dirty="0" smtClean="0">
                <a:solidFill>
                  <a:prstClr val="black"/>
                </a:solidFill>
                <a:latin typeface="Arial" pitchFamily="34" charset="0"/>
                <a:cs typeface="Arial" pitchFamily="34" charset="0"/>
              </a:rPr>
              <a:t>Tradeoff</a:t>
            </a:r>
          </a:p>
        </p:txBody>
      </p:sp>
      <p:sp>
        <p:nvSpPr>
          <p:cNvPr id="2" name="TextBox 1"/>
          <p:cNvSpPr txBox="1"/>
          <p:nvPr/>
        </p:nvSpPr>
        <p:spPr>
          <a:xfrm>
            <a:off x="245986" y="118685"/>
            <a:ext cx="8840281" cy="830997"/>
          </a:xfrm>
          <a:prstGeom prst="rect">
            <a:avLst/>
          </a:prstGeom>
          <a:noFill/>
        </p:spPr>
        <p:txBody>
          <a:bodyPr wrap="none" rtlCol="0">
            <a:spAutoFit/>
          </a:bodyPr>
          <a:lstStyle/>
          <a:p>
            <a:r>
              <a:rPr lang="en-US" sz="2800" dirty="0" smtClean="0"/>
              <a:t>One More Example: The Vestibular Ocular </a:t>
            </a:r>
            <a:r>
              <a:rPr lang="en-US" sz="2800" dirty="0"/>
              <a:t>Reflex (VOR)</a:t>
            </a:r>
          </a:p>
          <a:p>
            <a:r>
              <a:rPr lang="en-US" sz="2000" dirty="0"/>
              <a:t>Reflex eye movement that stabilizes images on the retina during head </a:t>
            </a:r>
            <a:r>
              <a:rPr lang="en-US" sz="2000" dirty="0" smtClean="0"/>
              <a:t>movement</a:t>
            </a:r>
            <a:endParaRPr lang="en-US" sz="2800" dirty="0"/>
          </a:p>
        </p:txBody>
      </p:sp>
    </p:spTree>
    <p:extLst>
      <p:ext uri="{BB962C8B-B14F-4D97-AF65-F5344CB8AC3E}">
        <p14:creationId xmlns:p14="http://schemas.microsoft.com/office/powerpoint/2010/main" val="517143152"/>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573"/>
            <a:ext cx="8229600" cy="849901"/>
          </a:xfrm>
        </p:spPr>
        <p:txBody>
          <a:bodyPr/>
          <a:lstStyle/>
          <a:p>
            <a:r>
              <a:rPr lang="en-US" dirty="0" smtClean="0"/>
              <a:t>What Happened?</a:t>
            </a:r>
            <a:endParaRPr lang="en-US" dirty="0"/>
          </a:p>
        </p:txBody>
      </p:sp>
      <p:sp>
        <p:nvSpPr>
          <p:cNvPr id="3" name="Content Placeholder 2"/>
          <p:cNvSpPr>
            <a:spLocks noGrp="1"/>
          </p:cNvSpPr>
          <p:nvPr>
            <p:ph idx="1"/>
          </p:nvPr>
        </p:nvSpPr>
        <p:spPr>
          <a:xfrm>
            <a:off x="457200" y="1170946"/>
            <a:ext cx="8229600" cy="5608428"/>
          </a:xfrm>
        </p:spPr>
        <p:txBody>
          <a:bodyPr>
            <a:normAutofit fontScale="70000" lnSpcReduction="20000"/>
          </a:bodyPr>
          <a:lstStyle/>
          <a:p>
            <a:pPr marL="0" indent="0">
              <a:buNone/>
            </a:pPr>
            <a:endParaRPr lang="en-US" sz="2400" dirty="0" smtClean="0"/>
          </a:p>
          <a:p>
            <a:r>
              <a:rPr lang="en-US" sz="2600" dirty="0" smtClean="0"/>
              <a:t>Somewhere around 2000 I was re-org’ed to report up through Kansas City</a:t>
            </a:r>
          </a:p>
          <a:p>
            <a:pPr lvl="1"/>
            <a:r>
              <a:rPr lang="en-US" sz="2300" dirty="0" smtClean="0"/>
              <a:t>along </a:t>
            </a:r>
            <a:r>
              <a:rPr lang="en-US" sz="2300" dirty="0"/>
              <a:t>with all of the Sprintlink </a:t>
            </a:r>
            <a:r>
              <a:rPr lang="en-US" sz="2300" dirty="0" smtClean="0"/>
              <a:t>folks</a:t>
            </a:r>
          </a:p>
          <a:p>
            <a:pPr lvl="1"/>
            <a:r>
              <a:rPr lang="en-US" sz="2300" dirty="0" smtClean="0"/>
              <a:t>Kansas City was famously the home of Pin Drop, ATM, Frame Relay, TDM, and the like</a:t>
            </a:r>
          </a:p>
          <a:p>
            <a:endParaRPr lang="en-US" sz="2400" dirty="0" smtClean="0"/>
          </a:p>
          <a:p>
            <a:r>
              <a:rPr lang="en-US" sz="2400" dirty="0" smtClean="0"/>
              <a:t>We had been talking about how IP was so much “simpler” that FR/ATM/TDM/.. </a:t>
            </a:r>
            <a:r>
              <a:rPr lang="en-US" sz="2400" dirty="0"/>
              <a:t> </a:t>
            </a:r>
            <a:r>
              <a:rPr lang="en-US" sz="2400" dirty="0" smtClean="0"/>
              <a:t>Predictably, </a:t>
            </a:r>
            <a:r>
              <a:rPr lang="en-US" sz="2400" dirty="0"/>
              <a:t>f</a:t>
            </a:r>
            <a:r>
              <a:rPr lang="en-US" sz="2400" dirty="0" smtClean="0"/>
              <a:t>irst question I was asked</a:t>
            </a:r>
            <a:r>
              <a:rPr lang="en-US" sz="2400" dirty="0"/>
              <a:t> </a:t>
            </a:r>
            <a:r>
              <a:rPr lang="en-US" sz="2400" dirty="0" smtClean="0"/>
              <a:t>by the KC folks was:</a:t>
            </a:r>
          </a:p>
          <a:p>
            <a:pPr lvl="1"/>
            <a:r>
              <a:rPr lang="en-US" b="1" i="1" dirty="0" smtClean="0"/>
              <a:t>If the IP network is so much simpler, why is its OPEX/CAPEX profile so much higher (than ATM, FR, or TDM)?</a:t>
            </a:r>
          </a:p>
          <a:p>
            <a:endParaRPr lang="en-US" sz="2400" dirty="0" smtClean="0"/>
          </a:p>
          <a:p>
            <a:r>
              <a:rPr lang="en-US" sz="3600" b="1" dirty="0" smtClean="0">
                <a:solidFill>
                  <a:srgbClr val="FF0000"/>
                </a:solidFill>
              </a:rPr>
              <a:t>I could not answer this question</a:t>
            </a:r>
          </a:p>
          <a:p>
            <a:pPr lvl="1"/>
            <a:r>
              <a:rPr lang="en-US" b="1" dirty="0" smtClean="0">
                <a:solidFill>
                  <a:srgbClr val="FF0000"/>
                </a:solidFill>
              </a:rPr>
              <a:t>Seriously, I had no clue</a:t>
            </a:r>
          </a:p>
          <a:p>
            <a:pPr lvl="1"/>
            <a:r>
              <a:rPr lang="en-US" b="1" dirty="0" smtClean="0">
                <a:solidFill>
                  <a:srgbClr val="FF0000"/>
                </a:solidFill>
              </a:rPr>
              <a:t>There was all kinds of talk about FCAPS, NMS, etc, but none of it was helpful/quantitative</a:t>
            </a:r>
          </a:p>
          <a:p>
            <a:endParaRPr lang="en-US" sz="2400" dirty="0" smtClean="0"/>
          </a:p>
          <a:p>
            <a:r>
              <a:rPr lang="en-US" sz="2600" dirty="0" smtClean="0"/>
              <a:t>So I set out to understand how I might answer it</a:t>
            </a:r>
          </a:p>
          <a:p>
            <a:pPr lvl="1"/>
            <a:r>
              <a:rPr lang="en-US" sz="2300" dirty="0" smtClean="0"/>
              <a:t>First by surveying the “complexity” literature</a:t>
            </a:r>
          </a:p>
          <a:p>
            <a:pPr lvl="1"/>
            <a:r>
              <a:rPr lang="en-US" sz="2300" dirty="0" smtClean="0"/>
              <a:t>And BTW, what was complexity?</a:t>
            </a:r>
          </a:p>
          <a:p>
            <a:pPr lvl="1"/>
            <a:r>
              <a:rPr lang="en-US" sz="2300" dirty="0" smtClean="0"/>
              <a:t>And surely there was </a:t>
            </a:r>
            <a:r>
              <a:rPr lang="en-US" sz="2300" dirty="0"/>
              <a:t>a quantitative </a:t>
            </a:r>
            <a:r>
              <a:rPr lang="en-US" sz="2300" dirty="0" smtClean="0"/>
              <a:t>way to compare circuit and packet switched networks</a:t>
            </a:r>
          </a:p>
          <a:p>
            <a:pPr lvl="2"/>
            <a:r>
              <a:rPr lang="en-US" sz="2600" b="1" dirty="0" smtClean="0">
                <a:solidFill>
                  <a:srgbClr val="FF0000"/>
                </a:solidFill>
              </a:rPr>
              <a:t>…or not</a:t>
            </a:r>
            <a:endParaRPr lang="en-US" sz="2600" b="1" dirty="0">
              <a:solidFill>
                <a:srgbClr val="FF0000"/>
              </a:solidFill>
            </a:endParaRPr>
          </a:p>
        </p:txBody>
      </p:sp>
      <p:sp>
        <p:nvSpPr>
          <p:cNvPr id="4" name="Slide Number Placeholder 3"/>
          <p:cNvSpPr>
            <a:spLocks noGrp="1"/>
          </p:cNvSpPr>
          <p:nvPr>
            <p:ph type="sldNum" sz="quarter" idx="12"/>
          </p:nvPr>
        </p:nvSpPr>
        <p:spPr/>
        <p:txBody>
          <a:bodyPr/>
          <a:lstStyle/>
          <a:p>
            <a:fld id="{21F837FD-8F87-7743-AB44-21CAE7E625D8}" type="slidenum">
              <a:rPr lang="en-US" smtClean="0"/>
              <a:t>5</a:t>
            </a:fld>
            <a:endParaRPr lang="en-US" dirty="0"/>
          </a:p>
        </p:txBody>
      </p:sp>
    </p:spTree>
    <p:extLst>
      <p:ext uri="{BB962C8B-B14F-4D97-AF65-F5344CB8AC3E}">
        <p14:creationId xmlns:p14="http://schemas.microsoft.com/office/powerpoint/2010/main" val="400531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 descr="http://2.bp.blogspot.com/-dFd97rypwNk/TaM_BYxkhJI/AAAAAAAAAHM/ahP6A6w7tkg/s1600/hand+woman.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66800" y="1143000"/>
            <a:ext cx="2114939" cy="2114940"/>
          </a:xfrm>
          <a:prstGeom prst="rect">
            <a:avLst/>
          </a:prstGeom>
          <a:noFill/>
        </p:spPr>
      </p:pic>
      <p:cxnSp>
        <p:nvCxnSpPr>
          <p:cNvPr id="18" name="Straight Arrow Connector 17"/>
          <p:cNvCxnSpPr/>
          <p:nvPr/>
        </p:nvCxnSpPr>
        <p:spPr bwMode="auto">
          <a:xfrm flipV="1">
            <a:off x="1386142" y="3200400"/>
            <a:ext cx="0" cy="28194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386142" y="60198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90742" y="3429000"/>
            <a:ext cx="1021433" cy="523220"/>
          </a:xfrm>
          <a:prstGeom prst="rect">
            <a:avLst/>
          </a:prstGeom>
          <a:noFill/>
        </p:spPr>
        <p:txBody>
          <a:bodyPr wrap="none" rtlCol="0">
            <a:spAutoFit/>
          </a:bodyPr>
          <a:lstStyle/>
          <a:p>
            <a:r>
              <a:rPr lang="en-US" sz="2800" b="1" dirty="0" smtClean="0">
                <a:solidFill>
                  <a:srgbClr val="FF0000"/>
                </a:solidFill>
                <a:latin typeface="Arial" pitchFamily="34" charset="0"/>
                <a:cs typeface="Arial" pitchFamily="34" charset="0"/>
              </a:rPr>
              <a:t>Slow</a:t>
            </a:r>
            <a:endParaRPr lang="en-US" sz="2800" b="1" dirty="0">
              <a:solidFill>
                <a:srgbClr val="FF0000"/>
              </a:solidFill>
              <a:latin typeface="Arial" pitchFamily="34" charset="0"/>
              <a:cs typeface="Arial" pitchFamily="34" charset="0"/>
            </a:endParaRPr>
          </a:p>
        </p:txBody>
      </p:sp>
      <p:sp>
        <p:nvSpPr>
          <p:cNvPr id="12" name="TextBox 11"/>
          <p:cNvSpPr txBox="1"/>
          <p:nvPr/>
        </p:nvSpPr>
        <p:spPr>
          <a:xfrm>
            <a:off x="1600200" y="6106180"/>
            <a:ext cx="1903085" cy="646331"/>
          </a:xfrm>
          <a:prstGeom prst="rect">
            <a:avLst/>
          </a:prstGeom>
          <a:noFill/>
        </p:spPr>
        <p:txBody>
          <a:bodyPr wrap="none" rtlCol="0">
            <a:spAutoFit/>
          </a:bodyPr>
          <a:lstStyle/>
          <a:p>
            <a:r>
              <a:rPr lang="en-US" sz="3600" b="1" dirty="0" smtClean="0">
                <a:solidFill>
                  <a:srgbClr val="FF0000"/>
                </a:solidFill>
                <a:latin typeface="Arial" pitchFamily="34" charset="0"/>
                <a:cs typeface="Arial" pitchFamily="34" charset="0"/>
              </a:rPr>
              <a:t>Flexible</a:t>
            </a:r>
            <a:endParaRPr lang="en-US" sz="3600" b="1" dirty="0">
              <a:solidFill>
                <a:srgbClr val="FF0000"/>
              </a:solidFill>
              <a:latin typeface="Arial" pitchFamily="34" charset="0"/>
              <a:cs typeface="Arial" pitchFamily="34" charset="0"/>
            </a:endParaRPr>
          </a:p>
        </p:txBody>
      </p:sp>
      <p:sp>
        <p:nvSpPr>
          <p:cNvPr id="42" name="Rectangle 9"/>
          <p:cNvSpPr>
            <a:spLocks noChangeArrowheads="1"/>
          </p:cNvSpPr>
          <p:nvPr/>
        </p:nvSpPr>
        <p:spPr bwMode="auto">
          <a:xfrm>
            <a:off x="1905000" y="3505200"/>
            <a:ext cx="1066800" cy="657226"/>
          </a:xfrm>
          <a:prstGeom prst="rect">
            <a:avLst/>
          </a:prstGeom>
          <a:solidFill>
            <a:schemeClr val="bg1"/>
          </a:solidFill>
          <a:ln w="3810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vision</a:t>
            </a:r>
            <a:endParaRPr lang="en-US" sz="2800" kern="0" dirty="0">
              <a:solidFill>
                <a:srgbClr val="FF0000"/>
              </a:solidFill>
              <a:latin typeface="Times New Roman" pitchFamily="18" charset="0"/>
            </a:endParaRPr>
          </a:p>
        </p:txBody>
      </p:sp>
      <p:grpSp>
        <p:nvGrpSpPr>
          <p:cNvPr id="2" name="Group 25"/>
          <p:cNvGrpSpPr/>
          <p:nvPr/>
        </p:nvGrpSpPr>
        <p:grpSpPr>
          <a:xfrm flipH="1">
            <a:off x="3158097" y="1066800"/>
            <a:ext cx="1291665" cy="990600"/>
            <a:chOff x="6341782" y="2133600"/>
            <a:chExt cx="1887818" cy="1447800"/>
          </a:xfrm>
        </p:grpSpPr>
        <p:sp>
          <p:nvSpPr>
            <p:cNvPr id="40" name="Rectangle 39"/>
            <p:cNvSpPr/>
            <p:nvPr/>
          </p:nvSpPr>
          <p:spPr>
            <a:xfrm rot="19858935">
              <a:off x="6341782" y="3257704"/>
              <a:ext cx="609600" cy="228600"/>
            </a:xfrm>
            <a:prstGeom prst="rect">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1" name="Oval 40"/>
            <p:cNvSpPr/>
            <p:nvPr/>
          </p:nvSpPr>
          <p:spPr>
            <a:xfrm>
              <a:off x="6705600" y="2133600"/>
              <a:ext cx="1447800" cy="1447800"/>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smtClean="0">
                  <a:solidFill>
                    <a:prstClr val="black"/>
                  </a:solidFill>
                  <a:latin typeface="Arial" pitchFamily="34" charset="0"/>
                  <a:cs typeface="Arial" pitchFamily="34" charset="0"/>
                </a:rPr>
                <a:t>eye</a:t>
              </a:r>
              <a:endParaRPr lang="en-US" sz="3200" b="1" dirty="0">
                <a:solidFill>
                  <a:prstClr val="black"/>
                </a:solidFill>
                <a:latin typeface="Arial" pitchFamily="34" charset="0"/>
                <a:cs typeface="Arial" pitchFamily="34" charset="0"/>
              </a:endParaRPr>
            </a:p>
          </p:txBody>
        </p:sp>
        <p:sp>
          <p:nvSpPr>
            <p:cNvPr id="45" name="Chord 44"/>
            <p:cNvSpPr/>
            <p:nvPr/>
          </p:nvSpPr>
          <p:spPr>
            <a:xfrm rot="10800000">
              <a:off x="7772400" y="2438400"/>
              <a:ext cx="457200" cy="762000"/>
            </a:xfrm>
            <a:prstGeom prst="chord">
              <a:avLst>
                <a:gd name="adj1" fmla="val 5459106"/>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cxnSp>
        <p:nvCxnSpPr>
          <p:cNvPr id="48" name="AutoShape 8"/>
          <p:cNvCxnSpPr>
            <a:cxnSpLocks noChangeShapeType="1"/>
            <a:stCxn id="41" idx="2"/>
            <a:endCxn id="49" idx="1"/>
          </p:cNvCxnSpPr>
          <p:nvPr/>
        </p:nvCxnSpPr>
        <p:spPr bwMode="auto">
          <a:xfrm>
            <a:off x="4200834" y="1562100"/>
            <a:ext cx="3690671" cy="1479"/>
          </a:xfrm>
          <a:prstGeom prst="bentConnector3">
            <a:avLst>
              <a:gd name="adj1" fmla="val 50000"/>
            </a:avLst>
          </a:prstGeom>
          <a:noFill/>
          <a:ln w="57150">
            <a:solidFill>
              <a:srgbClr val="FF0000"/>
            </a:solidFill>
            <a:miter lim="800000"/>
            <a:headEnd/>
            <a:tailEnd type="triangle" w="med" len="med"/>
          </a:ln>
          <a:effectLst/>
        </p:spPr>
      </p:cxnSp>
      <p:sp>
        <p:nvSpPr>
          <p:cNvPr id="49" name="Rectangle 9"/>
          <p:cNvSpPr>
            <a:spLocks noChangeArrowheads="1"/>
          </p:cNvSpPr>
          <p:nvPr/>
        </p:nvSpPr>
        <p:spPr bwMode="auto">
          <a:xfrm>
            <a:off x="7891505" y="1234966"/>
            <a:ext cx="1066800" cy="6572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3200" kern="0" dirty="0" smtClean="0">
                <a:solidFill>
                  <a:srgbClr val="FF0000"/>
                </a:solidFill>
                <a:latin typeface="Times New Roman" pitchFamily="18" charset="0"/>
              </a:rPr>
              <a:t>vision</a:t>
            </a:r>
            <a:endParaRPr lang="en-US" sz="3200" kern="0" dirty="0">
              <a:solidFill>
                <a:srgbClr val="FF0000"/>
              </a:solidFill>
              <a:latin typeface="Times New Roman" pitchFamily="18" charset="0"/>
            </a:endParaRPr>
          </a:p>
        </p:txBody>
      </p:sp>
      <p:sp>
        <p:nvSpPr>
          <p:cNvPr id="51" name="Rectangle 4"/>
          <p:cNvSpPr>
            <a:spLocks noChangeArrowheads="1"/>
          </p:cNvSpPr>
          <p:nvPr/>
        </p:nvSpPr>
        <p:spPr bwMode="auto">
          <a:xfrm>
            <a:off x="3124200" y="2667000"/>
            <a:ext cx="1173162" cy="434975"/>
          </a:xfrm>
          <a:prstGeom prst="rect">
            <a:avLst/>
          </a:prstGeom>
          <a:noFill/>
          <a:ln w="57150">
            <a:solidFill>
              <a:srgbClr val="3366FF"/>
            </a:solidFill>
            <a:miter lim="800000"/>
            <a:headEnd/>
            <a:tailEnd/>
          </a:ln>
          <a:effectLst/>
        </p:spPr>
        <p:txBody>
          <a:bodyPr wrap="none" anchor="ctr"/>
          <a:lstStyle/>
          <a:p>
            <a:pPr algn="ctr" eaLnBrk="0" fontAlgn="base" hangingPunct="0">
              <a:spcBef>
                <a:spcPct val="0"/>
              </a:spcBef>
              <a:spcAft>
                <a:spcPct val="0"/>
              </a:spcAft>
            </a:pPr>
            <a:r>
              <a:rPr lang="en-US" sz="2800" b="1" dirty="0" smtClean="0">
                <a:solidFill>
                  <a:srgbClr val="0000FF"/>
                </a:solidFill>
                <a:latin typeface="Times New Roman" pitchFamily="18" charset="0"/>
              </a:rPr>
              <a:t>Act</a:t>
            </a:r>
            <a:endParaRPr lang="en-US" sz="2800" b="1" dirty="0">
              <a:solidFill>
                <a:srgbClr val="0000FF"/>
              </a:solidFill>
              <a:latin typeface="Times New Roman" pitchFamily="18" charset="0"/>
            </a:endParaRPr>
          </a:p>
        </p:txBody>
      </p:sp>
      <p:cxnSp>
        <p:nvCxnSpPr>
          <p:cNvPr id="53" name="AutoShape 11"/>
          <p:cNvCxnSpPr>
            <a:cxnSpLocks noChangeShapeType="1"/>
            <a:stCxn id="51" idx="0"/>
            <a:endCxn id="41" idx="4"/>
          </p:cNvCxnSpPr>
          <p:nvPr/>
        </p:nvCxnSpPr>
        <p:spPr bwMode="auto">
          <a:xfrm rot="16200000" flipV="1">
            <a:off x="3403358" y="2359576"/>
            <a:ext cx="609600" cy="5247"/>
          </a:xfrm>
          <a:prstGeom prst="bentConnector3">
            <a:avLst>
              <a:gd name="adj1" fmla="val 50000"/>
            </a:avLst>
          </a:prstGeom>
          <a:noFill/>
          <a:ln w="127000">
            <a:solidFill>
              <a:srgbClr val="0000FF"/>
            </a:solidFill>
            <a:miter lim="800000"/>
            <a:headEnd/>
            <a:tailEnd type="triangle" w="med" len="med"/>
          </a:ln>
          <a:effectLst/>
        </p:spPr>
      </p:cxnSp>
      <p:sp>
        <p:nvSpPr>
          <p:cNvPr id="54" name="Curved Right Arrow 53"/>
          <p:cNvSpPr/>
          <p:nvPr/>
        </p:nvSpPr>
        <p:spPr bwMode="auto">
          <a:xfrm flipH="1">
            <a:off x="6623121" y="1669938"/>
            <a:ext cx="1308908" cy="1911461"/>
          </a:xfrm>
          <a:prstGeom prst="curvedRightArrow">
            <a:avLst>
              <a:gd name="adj1" fmla="val 15294"/>
              <a:gd name="adj2" fmla="val 50000"/>
              <a:gd name="adj3" fmla="val 25000"/>
            </a:avLst>
          </a:prstGeom>
          <a:solidFill>
            <a:schemeClr val="bg1"/>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prstClr val="black"/>
              </a:solidFill>
              <a:latin typeface="Arial" charset="0"/>
            </a:endParaRPr>
          </a:p>
        </p:txBody>
      </p:sp>
      <p:sp>
        <p:nvSpPr>
          <p:cNvPr id="55" name="TextBox 54"/>
          <p:cNvSpPr txBox="1"/>
          <p:nvPr/>
        </p:nvSpPr>
        <p:spPr>
          <a:xfrm>
            <a:off x="5105400" y="2133600"/>
            <a:ext cx="1329979" cy="830997"/>
          </a:xfrm>
          <a:prstGeom prst="rect">
            <a:avLst/>
          </a:prstGeom>
          <a:noFill/>
        </p:spPr>
        <p:txBody>
          <a:bodyPr wrap="none" rtlCol="0">
            <a:spAutoFit/>
          </a:bodyPr>
          <a:lstStyle/>
          <a:p>
            <a:r>
              <a:rPr lang="en-US" sz="4800" dirty="0" smtClean="0">
                <a:solidFill>
                  <a:srgbClr val="FF0000"/>
                </a:solidFill>
              </a:rPr>
              <a:t>slow</a:t>
            </a:r>
            <a:endParaRPr lang="en-US" sz="4800" dirty="0">
              <a:solidFill>
                <a:srgbClr val="FF0000"/>
              </a:solidFill>
            </a:endParaRPr>
          </a:p>
        </p:txBody>
      </p:sp>
      <p:cxnSp>
        <p:nvCxnSpPr>
          <p:cNvPr id="56" name="AutoShape 8"/>
          <p:cNvCxnSpPr>
            <a:cxnSpLocks noChangeShapeType="1"/>
            <a:stCxn id="49" idx="2"/>
            <a:endCxn id="57" idx="0"/>
          </p:cNvCxnSpPr>
          <p:nvPr/>
        </p:nvCxnSpPr>
        <p:spPr bwMode="auto">
          <a:xfrm rot="5400000">
            <a:off x="7769742" y="2545237"/>
            <a:ext cx="1308208" cy="2118"/>
          </a:xfrm>
          <a:prstGeom prst="bentConnector3">
            <a:avLst>
              <a:gd name="adj1" fmla="val 50000"/>
            </a:avLst>
          </a:prstGeom>
          <a:noFill/>
          <a:ln w="57150">
            <a:solidFill>
              <a:srgbClr val="FF0000"/>
            </a:solidFill>
            <a:miter lim="800000"/>
            <a:headEnd/>
            <a:tailEnd type="triangle" w="med" len="med"/>
          </a:ln>
          <a:effectLst/>
        </p:spPr>
      </p:cxnSp>
      <p:sp>
        <p:nvSpPr>
          <p:cNvPr id="57" name="Rectangle 9"/>
          <p:cNvSpPr>
            <a:spLocks noChangeArrowheads="1"/>
          </p:cNvSpPr>
          <p:nvPr/>
        </p:nvSpPr>
        <p:spPr bwMode="auto">
          <a:xfrm>
            <a:off x="7889387" y="3200400"/>
            <a:ext cx="1066800" cy="5048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delay</a:t>
            </a:r>
            <a:endParaRPr lang="en-US" sz="2800" kern="0" dirty="0">
              <a:solidFill>
                <a:srgbClr val="FF0000"/>
              </a:solidFill>
              <a:latin typeface="Times New Roman" pitchFamily="18" charset="0"/>
            </a:endParaRPr>
          </a:p>
        </p:txBody>
      </p:sp>
      <p:cxnSp>
        <p:nvCxnSpPr>
          <p:cNvPr id="58" name="AutoShape 8"/>
          <p:cNvCxnSpPr>
            <a:cxnSpLocks noChangeShapeType="1"/>
            <a:stCxn id="57" idx="2"/>
            <a:endCxn id="51" idx="2"/>
          </p:cNvCxnSpPr>
          <p:nvPr/>
        </p:nvCxnSpPr>
        <p:spPr bwMode="auto">
          <a:xfrm rot="5400000" flipH="1">
            <a:off x="5765158" y="1047598"/>
            <a:ext cx="603251" cy="4712006"/>
          </a:xfrm>
          <a:prstGeom prst="bentConnector3">
            <a:avLst>
              <a:gd name="adj1" fmla="val -37895"/>
            </a:avLst>
          </a:prstGeom>
          <a:noFill/>
          <a:ln w="57150">
            <a:solidFill>
              <a:srgbClr val="FF0000"/>
            </a:solidFill>
            <a:miter lim="800000"/>
            <a:headEnd/>
            <a:tailEnd type="triangle" w="med" len="med"/>
          </a:ln>
          <a:effectLst/>
        </p:spPr>
      </p:cxnSp>
      <p:pic>
        <p:nvPicPr>
          <p:cNvPr id="62" name="Picture 2" descr="http://www.publicdomainpictures.net/pictures/50000/nahled/woman-face.jpg"/>
          <p:cNvPicPr>
            <a:picLocks noChangeAspect="1" noChangeArrowheads="1"/>
          </p:cNvPicPr>
          <p:nvPr/>
        </p:nvPicPr>
        <p:blipFill>
          <a:blip r:embed="rId4" cstate="print"/>
          <a:srcRect l="30000" t="40000" r="30000" b="45000"/>
          <a:stretch>
            <a:fillRect/>
          </a:stretch>
        </p:blipFill>
        <p:spPr bwMode="auto">
          <a:xfrm>
            <a:off x="3505200" y="304800"/>
            <a:ext cx="1625600" cy="609600"/>
          </a:xfrm>
          <a:prstGeom prst="rect">
            <a:avLst/>
          </a:prstGeom>
          <a:noFill/>
        </p:spPr>
      </p:pic>
      <p:sp>
        <p:nvSpPr>
          <p:cNvPr id="24" name="TextBox 23"/>
          <p:cNvSpPr txBox="1"/>
          <p:nvPr/>
        </p:nvSpPr>
        <p:spPr>
          <a:xfrm>
            <a:off x="152400" y="5029201"/>
            <a:ext cx="1133644" cy="646331"/>
          </a:xfrm>
          <a:prstGeom prst="rect">
            <a:avLst/>
          </a:prstGeom>
          <a:noFill/>
        </p:spPr>
        <p:txBody>
          <a:bodyPr wrap="none" rtlCol="0">
            <a:spAutoFit/>
          </a:bodyPr>
          <a:lstStyle/>
          <a:p>
            <a:r>
              <a:rPr lang="en-US" sz="3600" b="1" dirty="0" smtClean="0">
                <a:solidFill>
                  <a:srgbClr val="C0C0C0"/>
                </a:solidFill>
                <a:latin typeface="Arial" pitchFamily="34" charset="0"/>
                <a:cs typeface="Arial" pitchFamily="34" charset="0"/>
              </a:rPr>
              <a:t>Fast</a:t>
            </a:r>
            <a:endParaRPr lang="en-US" sz="3600" b="1" dirty="0">
              <a:solidFill>
                <a:srgbClr val="C0C0C0"/>
              </a:solidFill>
              <a:latin typeface="Arial" pitchFamily="34" charset="0"/>
              <a:cs typeface="Arial" pitchFamily="34" charset="0"/>
            </a:endParaRPr>
          </a:p>
        </p:txBody>
      </p:sp>
      <p:sp>
        <p:nvSpPr>
          <p:cNvPr id="25" name="TextBox 24"/>
          <p:cNvSpPr txBox="1"/>
          <p:nvPr/>
        </p:nvSpPr>
        <p:spPr>
          <a:xfrm>
            <a:off x="4267200" y="6096001"/>
            <a:ext cx="1742785" cy="523220"/>
          </a:xfrm>
          <a:prstGeom prst="rect">
            <a:avLst/>
          </a:prstGeom>
          <a:noFill/>
        </p:spPr>
        <p:txBody>
          <a:bodyPr wrap="none" rtlCol="0">
            <a:spAutoFit/>
          </a:bodyPr>
          <a:lstStyle/>
          <a:p>
            <a:r>
              <a:rPr lang="en-US" sz="2800" b="1" dirty="0" smtClean="0">
                <a:solidFill>
                  <a:srgbClr val="C0C0C0"/>
                </a:solidFill>
                <a:latin typeface="Arial" pitchFamily="34" charset="0"/>
                <a:cs typeface="Arial" pitchFamily="34" charset="0"/>
              </a:rPr>
              <a:t>Inflexible</a:t>
            </a:r>
            <a:endParaRPr lang="en-US" sz="2800" b="1" dirty="0">
              <a:solidFill>
                <a:srgbClr val="C0C0C0"/>
              </a:solidFill>
              <a:latin typeface="Arial" pitchFamily="34" charset="0"/>
              <a:cs typeface="Arial" pitchFamily="34" charset="0"/>
            </a:endParaRPr>
          </a:p>
        </p:txBody>
      </p:sp>
    </p:spTree>
    <p:extLst>
      <p:ext uri="{BB962C8B-B14F-4D97-AF65-F5344CB8AC3E}">
        <p14:creationId xmlns:p14="http://schemas.microsoft.com/office/powerpoint/2010/main" val="3728728859"/>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www.publicdomainpictures.net/pictures/50000/nahled/woman-face.jpg"/>
          <p:cNvPicPr>
            <a:picLocks noChangeAspect="1" noChangeArrowheads="1"/>
          </p:cNvPicPr>
          <p:nvPr/>
        </p:nvPicPr>
        <p:blipFill>
          <a:blip r:embed="rId3" cstate="print">
            <a:lum/>
          </a:blip>
          <a:srcRect/>
          <a:stretch>
            <a:fillRect/>
          </a:stretch>
        </p:blipFill>
        <p:spPr bwMode="auto">
          <a:xfrm>
            <a:off x="3657600" y="3200400"/>
            <a:ext cx="3048000" cy="3048001"/>
          </a:xfrm>
          <a:prstGeom prst="rect">
            <a:avLst/>
          </a:prstGeom>
          <a:noFill/>
        </p:spPr>
      </p:pic>
      <p:pic>
        <p:nvPicPr>
          <p:cNvPr id="46"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66800" y="1143000"/>
            <a:ext cx="2114939" cy="2114940"/>
          </a:xfrm>
          <a:prstGeom prst="rect">
            <a:avLst/>
          </a:prstGeom>
          <a:noFill/>
        </p:spPr>
      </p:pic>
      <p:cxnSp>
        <p:nvCxnSpPr>
          <p:cNvPr id="18" name="Straight Arrow Connector 17"/>
          <p:cNvCxnSpPr/>
          <p:nvPr/>
        </p:nvCxnSpPr>
        <p:spPr bwMode="auto">
          <a:xfrm flipV="1">
            <a:off x="1386142" y="3200400"/>
            <a:ext cx="0" cy="28194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386142" y="60198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90742" y="3429000"/>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1600200" y="6106180"/>
            <a:ext cx="1903085"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Flexible</a:t>
            </a:r>
            <a:endParaRPr lang="en-US" sz="3600" b="1" dirty="0">
              <a:solidFill>
                <a:srgbClr val="000000"/>
              </a:solidFill>
              <a:latin typeface="Arial" pitchFamily="34" charset="0"/>
              <a:cs typeface="Arial" pitchFamily="34" charset="0"/>
            </a:endParaRPr>
          </a:p>
        </p:txBody>
      </p:sp>
      <p:sp>
        <p:nvSpPr>
          <p:cNvPr id="42" name="Rectangle 9"/>
          <p:cNvSpPr>
            <a:spLocks noChangeArrowheads="1"/>
          </p:cNvSpPr>
          <p:nvPr/>
        </p:nvSpPr>
        <p:spPr bwMode="auto">
          <a:xfrm>
            <a:off x="1905000" y="3505200"/>
            <a:ext cx="1066800" cy="657226"/>
          </a:xfrm>
          <a:prstGeom prst="rect">
            <a:avLst/>
          </a:prstGeom>
          <a:solidFill>
            <a:schemeClr val="bg1"/>
          </a:solidFill>
          <a:ln w="3810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vision</a:t>
            </a:r>
            <a:endParaRPr lang="en-US" sz="2800" kern="0" dirty="0">
              <a:solidFill>
                <a:srgbClr val="FF0000"/>
              </a:solidFill>
              <a:latin typeface="Times New Roman" pitchFamily="18" charset="0"/>
            </a:endParaRPr>
          </a:p>
        </p:txBody>
      </p:sp>
      <p:grpSp>
        <p:nvGrpSpPr>
          <p:cNvPr id="2" name="Group 25"/>
          <p:cNvGrpSpPr/>
          <p:nvPr/>
        </p:nvGrpSpPr>
        <p:grpSpPr>
          <a:xfrm flipH="1">
            <a:off x="3158097" y="1066800"/>
            <a:ext cx="1291665" cy="990600"/>
            <a:chOff x="6341782" y="2133600"/>
            <a:chExt cx="1887818" cy="1447800"/>
          </a:xfrm>
        </p:grpSpPr>
        <p:sp>
          <p:nvSpPr>
            <p:cNvPr id="40" name="Rectangle 39"/>
            <p:cNvSpPr/>
            <p:nvPr/>
          </p:nvSpPr>
          <p:spPr>
            <a:xfrm rot="19858935">
              <a:off x="6341782" y="3257704"/>
              <a:ext cx="609600" cy="228600"/>
            </a:xfrm>
            <a:prstGeom prst="rect">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1" name="Oval 40"/>
            <p:cNvSpPr/>
            <p:nvPr/>
          </p:nvSpPr>
          <p:spPr>
            <a:xfrm>
              <a:off x="6705600" y="2133600"/>
              <a:ext cx="1447800" cy="1447800"/>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smtClean="0">
                  <a:solidFill>
                    <a:prstClr val="black"/>
                  </a:solidFill>
                  <a:latin typeface="Arial" pitchFamily="34" charset="0"/>
                  <a:cs typeface="Arial" pitchFamily="34" charset="0"/>
                </a:rPr>
                <a:t>eye</a:t>
              </a:r>
              <a:endParaRPr lang="en-US" sz="3200" b="1" dirty="0">
                <a:solidFill>
                  <a:prstClr val="black"/>
                </a:solidFill>
                <a:latin typeface="Arial" pitchFamily="34" charset="0"/>
                <a:cs typeface="Arial" pitchFamily="34" charset="0"/>
              </a:endParaRPr>
            </a:p>
          </p:txBody>
        </p:sp>
        <p:sp>
          <p:nvSpPr>
            <p:cNvPr id="45" name="Chord 44"/>
            <p:cNvSpPr/>
            <p:nvPr/>
          </p:nvSpPr>
          <p:spPr>
            <a:xfrm rot="10800000">
              <a:off x="7772400" y="2438400"/>
              <a:ext cx="457200" cy="762000"/>
            </a:xfrm>
            <a:prstGeom prst="chord">
              <a:avLst>
                <a:gd name="adj1" fmla="val 5459106"/>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cxnSp>
        <p:nvCxnSpPr>
          <p:cNvPr id="48" name="AutoShape 8"/>
          <p:cNvCxnSpPr>
            <a:cxnSpLocks noChangeShapeType="1"/>
            <a:stCxn id="41" idx="2"/>
            <a:endCxn id="49" idx="1"/>
          </p:cNvCxnSpPr>
          <p:nvPr/>
        </p:nvCxnSpPr>
        <p:spPr bwMode="auto">
          <a:xfrm>
            <a:off x="4200834" y="1562100"/>
            <a:ext cx="3690671" cy="1479"/>
          </a:xfrm>
          <a:prstGeom prst="bentConnector3">
            <a:avLst>
              <a:gd name="adj1" fmla="val 50000"/>
            </a:avLst>
          </a:prstGeom>
          <a:noFill/>
          <a:ln w="57150">
            <a:solidFill>
              <a:srgbClr val="FF0000"/>
            </a:solidFill>
            <a:miter lim="800000"/>
            <a:headEnd/>
            <a:tailEnd type="triangle" w="med" len="med"/>
          </a:ln>
          <a:effectLst/>
        </p:spPr>
      </p:cxnSp>
      <p:sp>
        <p:nvSpPr>
          <p:cNvPr id="49" name="Rectangle 9"/>
          <p:cNvSpPr>
            <a:spLocks noChangeArrowheads="1"/>
          </p:cNvSpPr>
          <p:nvPr/>
        </p:nvSpPr>
        <p:spPr bwMode="auto">
          <a:xfrm>
            <a:off x="7891505" y="1234966"/>
            <a:ext cx="1066800" cy="6572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3200" kern="0" dirty="0" smtClean="0">
                <a:solidFill>
                  <a:srgbClr val="FF0000"/>
                </a:solidFill>
                <a:latin typeface="Times New Roman" pitchFamily="18" charset="0"/>
              </a:rPr>
              <a:t>vision</a:t>
            </a:r>
            <a:endParaRPr lang="en-US" sz="3200" kern="0" dirty="0">
              <a:solidFill>
                <a:srgbClr val="FF0000"/>
              </a:solidFill>
              <a:latin typeface="Times New Roman" pitchFamily="18" charset="0"/>
            </a:endParaRPr>
          </a:p>
        </p:txBody>
      </p:sp>
      <p:sp>
        <p:nvSpPr>
          <p:cNvPr id="51" name="Rectangle 4"/>
          <p:cNvSpPr>
            <a:spLocks noChangeArrowheads="1"/>
          </p:cNvSpPr>
          <p:nvPr/>
        </p:nvSpPr>
        <p:spPr bwMode="auto">
          <a:xfrm>
            <a:off x="3124200" y="2667000"/>
            <a:ext cx="1173162" cy="434975"/>
          </a:xfrm>
          <a:prstGeom prst="rect">
            <a:avLst/>
          </a:prstGeom>
          <a:noFill/>
          <a:ln w="57150">
            <a:solidFill>
              <a:srgbClr val="3366FF"/>
            </a:solidFill>
            <a:miter lim="800000"/>
            <a:headEnd/>
            <a:tailEnd/>
          </a:ln>
          <a:effectLst/>
        </p:spPr>
        <p:txBody>
          <a:bodyPr wrap="none" anchor="ctr"/>
          <a:lstStyle/>
          <a:p>
            <a:pPr algn="ctr" eaLnBrk="0" fontAlgn="base" hangingPunct="0">
              <a:spcBef>
                <a:spcPct val="0"/>
              </a:spcBef>
              <a:spcAft>
                <a:spcPct val="0"/>
              </a:spcAft>
            </a:pPr>
            <a:r>
              <a:rPr lang="en-US" sz="2800" b="1" dirty="0" smtClean="0">
                <a:solidFill>
                  <a:srgbClr val="0000FF"/>
                </a:solidFill>
                <a:latin typeface="Times New Roman" pitchFamily="18" charset="0"/>
              </a:rPr>
              <a:t>Act</a:t>
            </a:r>
            <a:endParaRPr lang="en-US" sz="2800" b="1" dirty="0">
              <a:solidFill>
                <a:srgbClr val="0000FF"/>
              </a:solidFill>
              <a:latin typeface="Times New Roman" pitchFamily="18" charset="0"/>
            </a:endParaRPr>
          </a:p>
        </p:txBody>
      </p:sp>
      <p:cxnSp>
        <p:nvCxnSpPr>
          <p:cNvPr id="53" name="AutoShape 11"/>
          <p:cNvCxnSpPr>
            <a:cxnSpLocks noChangeShapeType="1"/>
            <a:stCxn id="51" idx="0"/>
            <a:endCxn id="41" idx="4"/>
          </p:cNvCxnSpPr>
          <p:nvPr/>
        </p:nvCxnSpPr>
        <p:spPr bwMode="auto">
          <a:xfrm rot="16200000" flipV="1">
            <a:off x="3403358" y="2359576"/>
            <a:ext cx="609600" cy="5247"/>
          </a:xfrm>
          <a:prstGeom prst="bentConnector3">
            <a:avLst>
              <a:gd name="adj1" fmla="val 50000"/>
            </a:avLst>
          </a:prstGeom>
          <a:noFill/>
          <a:ln w="127000">
            <a:solidFill>
              <a:srgbClr val="0000FF"/>
            </a:solidFill>
            <a:miter lim="800000"/>
            <a:headEnd/>
            <a:tailEnd type="triangle" w="med" len="med"/>
          </a:ln>
          <a:effectLst/>
        </p:spPr>
      </p:cxnSp>
      <p:sp>
        <p:nvSpPr>
          <p:cNvPr id="54" name="Curved Right Arrow 53"/>
          <p:cNvSpPr/>
          <p:nvPr/>
        </p:nvSpPr>
        <p:spPr bwMode="auto">
          <a:xfrm flipH="1">
            <a:off x="6623121" y="1669938"/>
            <a:ext cx="1308908" cy="1911461"/>
          </a:xfrm>
          <a:prstGeom prst="curvedRightArrow">
            <a:avLst>
              <a:gd name="adj1" fmla="val 15294"/>
              <a:gd name="adj2" fmla="val 50000"/>
              <a:gd name="adj3" fmla="val 25000"/>
            </a:avLst>
          </a:prstGeom>
          <a:solidFill>
            <a:schemeClr val="bg1"/>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prstClr val="black"/>
              </a:solidFill>
              <a:latin typeface="Arial" charset="0"/>
            </a:endParaRPr>
          </a:p>
        </p:txBody>
      </p:sp>
      <p:sp>
        <p:nvSpPr>
          <p:cNvPr id="55" name="TextBox 54"/>
          <p:cNvSpPr txBox="1"/>
          <p:nvPr/>
        </p:nvSpPr>
        <p:spPr>
          <a:xfrm>
            <a:off x="6248400" y="2209800"/>
            <a:ext cx="947695" cy="584775"/>
          </a:xfrm>
          <a:prstGeom prst="rect">
            <a:avLst/>
          </a:prstGeom>
          <a:noFill/>
        </p:spPr>
        <p:txBody>
          <a:bodyPr wrap="none" rtlCol="0">
            <a:spAutoFit/>
          </a:bodyPr>
          <a:lstStyle/>
          <a:p>
            <a:r>
              <a:rPr lang="en-US" sz="3200" dirty="0" smtClean="0">
                <a:solidFill>
                  <a:srgbClr val="FF0000"/>
                </a:solidFill>
              </a:rPr>
              <a:t>slow</a:t>
            </a:r>
            <a:endParaRPr lang="en-US" sz="3200" dirty="0">
              <a:solidFill>
                <a:srgbClr val="FF0000"/>
              </a:solidFill>
            </a:endParaRPr>
          </a:p>
        </p:txBody>
      </p:sp>
      <p:cxnSp>
        <p:nvCxnSpPr>
          <p:cNvPr id="56" name="AutoShape 8"/>
          <p:cNvCxnSpPr>
            <a:cxnSpLocks noChangeShapeType="1"/>
            <a:stCxn id="49" idx="2"/>
            <a:endCxn id="57" idx="0"/>
          </p:cNvCxnSpPr>
          <p:nvPr/>
        </p:nvCxnSpPr>
        <p:spPr bwMode="auto">
          <a:xfrm rot="5400000">
            <a:off x="7769742" y="2545237"/>
            <a:ext cx="1308208" cy="2118"/>
          </a:xfrm>
          <a:prstGeom prst="bentConnector3">
            <a:avLst>
              <a:gd name="adj1" fmla="val 50000"/>
            </a:avLst>
          </a:prstGeom>
          <a:noFill/>
          <a:ln w="57150">
            <a:solidFill>
              <a:srgbClr val="FF0000"/>
            </a:solidFill>
            <a:miter lim="800000"/>
            <a:headEnd/>
            <a:tailEnd type="triangle" w="med" len="med"/>
          </a:ln>
          <a:effectLst/>
        </p:spPr>
      </p:cxnSp>
      <p:sp>
        <p:nvSpPr>
          <p:cNvPr id="57" name="Rectangle 9"/>
          <p:cNvSpPr>
            <a:spLocks noChangeArrowheads="1"/>
          </p:cNvSpPr>
          <p:nvPr/>
        </p:nvSpPr>
        <p:spPr bwMode="auto">
          <a:xfrm>
            <a:off x="7889387" y="3200400"/>
            <a:ext cx="1066800" cy="5048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delay</a:t>
            </a:r>
            <a:endParaRPr lang="en-US" sz="2800" kern="0" dirty="0">
              <a:solidFill>
                <a:srgbClr val="FF0000"/>
              </a:solidFill>
              <a:latin typeface="Times New Roman" pitchFamily="18" charset="0"/>
            </a:endParaRPr>
          </a:p>
        </p:txBody>
      </p:sp>
      <p:cxnSp>
        <p:nvCxnSpPr>
          <p:cNvPr id="58" name="AutoShape 8"/>
          <p:cNvCxnSpPr>
            <a:cxnSpLocks noChangeShapeType="1"/>
            <a:stCxn id="57" idx="2"/>
            <a:endCxn id="51" idx="2"/>
          </p:cNvCxnSpPr>
          <p:nvPr/>
        </p:nvCxnSpPr>
        <p:spPr bwMode="auto">
          <a:xfrm rot="5400000" flipH="1">
            <a:off x="5765158" y="1047598"/>
            <a:ext cx="603251" cy="4712006"/>
          </a:xfrm>
          <a:prstGeom prst="bentConnector3">
            <a:avLst>
              <a:gd name="adj1" fmla="val -37895"/>
            </a:avLst>
          </a:prstGeom>
          <a:noFill/>
          <a:ln w="57150">
            <a:solidFill>
              <a:srgbClr val="FF0000"/>
            </a:solidFill>
            <a:miter lim="800000"/>
            <a:headEnd/>
            <a:tailEnd type="triangle" w="med" len="med"/>
          </a:ln>
          <a:effectLst/>
        </p:spPr>
      </p:cxnSp>
      <p:pic>
        <p:nvPicPr>
          <p:cNvPr id="62" name="Picture 2" descr="http://www.publicdomainpictures.net/pictures/50000/nahled/woman-face.jpg"/>
          <p:cNvPicPr>
            <a:picLocks noChangeAspect="1" noChangeArrowheads="1"/>
          </p:cNvPicPr>
          <p:nvPr/>
        </p:nvPicPr>
        <p:blipFill>
          <a:blip r:embed="rId3" cstate="print"/>
          <a:srcRect l="30000" t="40000" r="30000" b="45000"/>
          <a:stretch>
            <a:fillRect/>
          </a:stretch>
        </p:blipFill>
        <p:spPr bwMode="auto">
          <a:xfrm>
            <a:off x="3505200" y="304800"/>
            <a:ext cx="1625600" cy="609600"/>
          </a:xfrm>
          <a:prstGeom prst="rect">
            <a:avLst/>
          </a:prstGeom>
          <a:noFill/>
        </p:spPr>
      </p:pic>
      <p:sp>
        <p:nvSpPr>
          <p:cNvPr id="24" name="TextBox 23"/>
          <p:cNvSpPr txBox="1"/>
          <p:nvPr/>
        </p:nvSpPr>
        <p:spPr>
          <a:xfrm>
            <a:off x="152400" y="5029201"/>
            <a:ext cx="1133644"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Fast</a:t>
            </a:r>
            <a:endParaRPr lang="en-US" sz="3600" b="1" dirty="0">
              <a:solidFill>
                <a:srgbClr val="000000"/>
              </a:solidFill>
              <a:latin typeface="Arial" pitchFamily="34" charset="0"/>
              <a:cs typeface="Arial" pitchFamily="34" charset="0"/>
            </a:endParaRPr>
          </a:p>
        </p:txBody>
      </p:sp>
      <p:sp>
        <p:nvSpPr>
          <p:cNvPr id="25" name="TextBox 24"/>
          <p:cNvSpPr txBox="1"/>
          <p:nvPr/>
        </p:nvSpPr>
        <p:spPr>
          <a:xfrm>
            <a:off x="4267200" y="6096001"/>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sp>
        <p:nvSpPr>
          <p:cNvPr id="26" name="Rectangle 9"/>
          <p:cNvSpPr>
            <a:spLocks noChangeArrowheads="1"/>
          </p:cNvSpPr>
          <p:nvPr/>
        </p:nvSpPr>
        <p:spPr bwMode="auto">
          <a:xfrm>
            <a:off x="4724400" y="4876801"/>
            <a:ext cx="914400" cy="581025"/>
          </a:xfrm>
          <a:prstGeom prst="rect">
            <a:avLst/>
          </a:prstGeom>
          <a:noFill/>
          <a:ln w="57150">
            <a:solidFill>
              <a:srgbClr val="3333FF"/>
            </a:solidFill>
            <a:miter lim="800000"/>
            <a:headEnd/>
            <a:tailEnd/>
          </a:ln>
          <a:effectLst/>
        </p:spPr>
        <p:txBody>
          <a:bodyPr wrap="none" anchor="ctr"/>
          <a:lstStyle/>
          <a:p>
            <a:pPr algn="ctr" eaLnBrk="0" fontAlgn="base" hangingPunct="0">
              <a:spcBef>
                <a:spcPct val="0"/>
              </a:spcBef>
              <a:spcAft>
                <a:spcPct val="0"/>
              </a:spcAft>
              <a:defRPr/>
            </a:pPr>
            <a:r>
              <a:rPr lang="en-US" sz="2800" b="1" kern="0" dirty="0" smtClean="0">
                <a:solidFill>
                  <a:srgbClr val="3333FF"/>
                </a:solidFill>
                <a:latin typeface="Times New Roman" pitchFamily="18" charset="0"/>
              </a:rPr>
              <a:t>VOR</a:t>
            </a:r>
            <a:endParaRPr lang="en-US" sz="2800" b="1" kern="0" dirty="0">
              <a:solidFill>
                <a:srgbClr val="3333FF"/>
              </a:solidFill>
              <a:latin typeface="Times New Roman" pitchFamily="18" charset="0"/>
            </a:endParaRPr>
          </a:p>
        </p:txBody>
      </p:sp>
      <p:cxnSp>
        <p:nvCxnSpPr>
          <p:cNvPr id="27" name="AutoShape 8"/>
          <p:cNvCxnSpPr>
            <a:cxnSpLocks noChangeShapeType="1"/>
            <a:stCxn id="26" idx="0"/>
            <a:endCxn id="51" idx="3"/>
          </p:cNvCxnSpPr>
          <p:nvPr/>
        </p:nvCxnSpPr>
        <p:spPr bwMode="auto">
          <a:xfrm rot="16200000" flipV="1">
            <a:off x="3743325" y="3438526"/>
            <a:ext cx="1992313" cy="884238"/>
          </a:xfrm>
          <a:prstGeom prst="bentConnector2">
            <a:avLst/>
          </a:prstGeom>
          <a:noFill/>
          <a:ln w="127000">
            <a:solidFill>
              <a:srgbClr val="0000FF"/>
            </a:solidFill>
            <a:miter lim="800000"/>
            <a:headEnd/>
            <a:tailEnd type="triangle" w="med" len="med"/>
          </a:ln>
          <a:effectLst/>
        </p:spPr>
      </p:cxnSp>
      <p:sp>
        <p:nvSpPr>
          <p:cNvPr id="28" name="TextBox 27"/>
          <p:cNvSpPr txBox="1"/>
          <p:nvPr/>
        </p:nvSpPr>
        <p:spPr>
          <a:xfrm>
            <a:off x="4267200" y="2057400"/>
            <a:ext cx="890180" cy="646331"/>
          </a:xfrm>
          <a:prstGeom prst="rect">
            <a:avLst/>
          </a:prstGeom>
          <a:noFill/>
        </p:spPr>
        <p:txBody>
          <a:bodyPr wrap="none" rtlCol="0">
            <a:spAutoFit/>
          </a:bodyPr>
          <a:lstStyle/>
          <a:p>
            <a:r>
              <a:rPr lang="en-US" sz="3600" b="1" dirty="0" smtClean="0">
                <a:solidFill>
                  <a:srgbClr val="0000FF"/>
                </a:solidFill>
              </a:rPr>
              <a:t>fast</a:t>
            </a:r>
            <a:endParaRPr lang="en-US" sz="3600" b="1" dirty="0">
              <a:solidFill>
                <a:srgbClr val="0000FF"/>
              </a:solidFill>
            </a:endParaRPr>
          </a:p>
        </p:txBody>
      </p:sp>
    </p:spTree>
    <p:extLst>
      <p:ext uri="{BB962C8B-B14F-4D97-AF65-F5344CB8AC3E}">
        <p14:creationId xmlns:p14="http://schemas.microsoft.com/office/powerpoint/2010/main" val="2325065068"/>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ectangle 9"/>
          <p:cNvSpPr>
            <a:spLocks noChangeArrowheads="1"/>
          </p:cNvSpPr>
          <p:nvPr/>
        </p:nvSpPr>
        <p:spPr bwMode="auto">
          <a:xfrm>
            <a:off x="2286000" y="2667000"/>
            <a:ext cx="1066800" cy="657226"/>
          </a:xfrm>
          <a:prstGeom prst="rect">
            <a:avLst/>
          </a:prstGeom>
          <a:solidFill>
            <a:schemeClr val="bg1"/>
          </a:solidFill>
          <a:ln w="3810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vision</a:t>
            </a:r>
            <a:endParaRPr lang="en-US" sz="2800" kern="0" dirty="0">
              <a:solidFill>
                <a:srgbClr val="FF0000"/>
              </a:solidFill>
              <a:latin typeface="Times New Roman" pitchFamily="18" charset="0"/>
            </a:endParaRPr>
          </a:p>
        </p:txBody>
      </p:sp>
      <p:grpSp>
        <p:nvGrpSpPr>
          <p:cNvPr id="2" name="Group 25"/>
          <p:cNvGrpSpPr/>
          <p:nvPr/>
        </p:nvGrpSpPr>
        <p:grpSpPr>
          <a:xfrm flipH="1">
            <a:off x="4148697" y="76200"/>
            <a:ext cx="1291665" cy="990600"/>
            <a:chOff x="6341782" y="2133600"/>
            <a:chExt cx="1887818" cy="1447800"/>
          </a:xfrm>
        </p:grpSpPr>
        <p:sp>
          <p:nvSpPr>
            <p:cNvPr id="40" name="Rectangle 39"/>
            <p:cNvSpPr/>
            <p:nvPr/>
          </p:nvSpPr>
          <p:spPr>
            <a:xfrm rot="19858935">
              <a:off x="6341782" y="3257704"/>
              <a:ext cx="609600" cy="228600"/>
            </a:xfrm>
            <a:prstGeom prst="rect">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1" name="Oval 40"/>
            <p:cNvSpPr/>
            <p:nvPr/>
          </p:nvSpPr>
          <p:spPr>
            <a:xfrm>
              <a:off x="6705600" y="2133600"/>
              <a:ext cx="1447800" cy="1447800"/>
            </a:xfrm>
            <a:prstGeom prst="ellipse">
              <a:avLst/>
            </a:prstGeom>
            <a:solidFill>
              <a:srgbClr val="FFCC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smtClean="0">
                  <a:solidFill>
                    <a:prstClr val="black"/>
                  </a:solidFill>
                  <a:latin typeface="Arial" pitchFamily="34" charset="0"/>
                  <a:cs typeface="Arial" pitchFamily="34" charset="0"/>
                </a:rPr>
                <a:t>eye</a:t>
              </a:r>
              <a:endParaRPr lang="en-US" sz="3200" b="1" dirty="0">
                <a:solidFill>
                  <a:prstClr val="black"/>
                </a:solidFill>
                <a:latin typeface="Arial" pitchFamily="34" charset="0"/>
                <a:cs typeface="Arial" pitchFamily="34" charset="0"/>
              </a:endParaRPr>
            </a:p>
          </p:txBody>
        </p:sp>
        <p:sp>
          <p:nvSpPr>
            <p:cNvPr id="45" name="Chord 44"/>
            <p:cNvSpPr/>
            <p:nvPr/>
          </p:nvSpPr>
          <p:spPr>
            <a:xfrm rot="10800000">
              <a:off x="7772400" y="2438400"/>
              <a:ext cx="457200" cy="762000"/>
            </a:xfrm>
            <a:prstGeom prst="chord">
              <a:avLst>
                <a:gd name="adj1" fmla="val 5459106"/>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cxnSp>
        <p:nvCxnSpPr>
          <p:cNvPr id="48" name="AutoShape 8"/>
          <p:cNvCxnSpPr>
            <a:cxnSpLocks noChangeShapeType="1"/>
            <a:stCxn id="41" idx="2"/>
            <a:endCxn id="49" idx="1"/>
          </p:cNvCxnSpPr>
          <p:nvPr/>
        </p:nvCxnSpPr>
        <p:spPr bwMode="auto">
          <a:xfrm>
            <a:off x="5191434" y="571500"/>
            <a:ext cx="2700071" cy="1479"/>
          </a:xfrm>
          <a:prstGeom prst="bentConnector3">
            <a:avLst>
              <a:gd name="adj1" fmla="val 50000"/>
            </a:avLst>
          </a:prstGeom>
          <a:noFill/>
          <a:ln w="57150">
            <a:solidFill>
              <a:srgbClr val="FF0000"/>
            </a:solidFill>
            <a:miter lim="800000"/>
            <a:headEnd/>
            <a:tailEnd type="triangle" w="med" len="med"/>
          </a:ln>
          <a:effectLst/>
        </p:spPr>
      </p:cxnSp>
      <p:sp>
        <p:nvSpPr>
          <p:cNvPr id="49" name="Rectangle 9"/>
          <p:cNvSpPr>
            <a:spLocks noChangeArrowheads="1"/>
          </p:cNvSpPr>
          <p:nvPr/>
        </p:nvSpPr>
        <p:spPr bwMode="auto">
          <a:xfrm>
            <a:off x="7891505" y="244366"/>
            <a:ext cx="1066800" cy="6572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3200" kern="0" dirty="0" smtClean="0">
                <a:solidFill>
                  <a:srgbClr val="FF0000"/>
                </a:solidFill>
                <a:latin typeface="Times New Roman" pitchFamily="18" charset="0"/>
              </a:rPr>
              <a:t>vision</a:t>
            </a:r>
            <a:endParaRPr lang="en-US" sz="3200" kern="0" dirty="0">
              <a:solidFill>
                <a:srgbClr val="FF0000"/>
              </a:solidFill>
              <a:latin typeface="Times New Roman" pitchFamily="18" charset="0"/>
            </a:endParaRPr>
          </a:p>
        </p:txBody>
      </p:sp>
      <p:sp>
        <p:nvSpPr>
          <p:cNvPr id="51" name="Rectangle 4"/>
          <p:cNvSpPr>
            <a:spLocks noChangeArrowheads="1"/>
          </p:cNvSpPr>
          <p:nvPr/>
        </p:nvSpPr>
        <p:spPr bwMode="auto">
          <a:xfrm>
            <a:off x="4114800" y="1676400"/>
            <a:ext cx="1173162" cy="434975"/>
          </a:xfrm>
          <a:prstGeom prst="rect">
            <a:avLst/>
          </a:prstGeom>
          <a:noFill/>
          <a:ln w="57150">
            <a:solidFill>
              <a:srgbClr val="3366FF"/>
            </a:solidFill>
            <a:miter lim="800000"/>
            <a:headEnd/>
            <a:tailEnd/>
          </a:ln>
          <a:effectLst/>
        </p:spPr>
        <p:txBody>
          <a:bodyPr wrap="none" anchor="ctr"/>
          <a:lstStyle/>
          <a:p>
            <a:pPr algn="ctr" eaLnBrk="0" fontAlgn="base" hangingPunct="0">
              <a:spcBef>
                <a:spcPct val="0"/>
              </a:spcBef>
              <a:spcAft>
                <a:spcPct val="0"/>
              </a:spcAft>
            </a:pPr>
            <a:r>
              <a:rPr lang="en-US" sz="2800" b="1" dirty="0" smtClean="0">
                <a:solidFill>
                  <a:srgbClr val="0000FF"/>
                </a:solidFill>
                <a:latin typeface="Times New Roman" pitchFamily="18" charset="0"/>
              </a:rPr>
              <a:t>Act</a:t>
            </a:r>
            <a:endParaRPr lang="en-US" sz="2800" b="1" dirty="0">
              <a:solidFill>
                <a:srgbClr val="0000FF"/>
              </a:solidFill>
              <a:latin typeface="Times New Roman" pitchFamily="18" charset="0"/>
            </a:endParaRPr>
          </a:p>
        </p:txBody>
      </p:sp>
      <p:cxnSp>
        <p:nvCxnSpPr>
          <p:cNvPr id="53" name="AutoShape 11"/>
          <p:cNvCxnSpPr>
            <a:cxnSpLocks noChangeShapeType="1"/>
            <a:stCxn id="51" idx="0"/>
            <a:endCxn id="41" idx="4"/>
          </p:cNvCxnSpPr>
          <p:nvPr/>
        </p:nvCxnSpPr>
        <p:spPr bwMode="auto">
          <a:xfrm rot="16200000" flipV="1">
            <a:off x="4393958" y="1368976"/>
            <a:ext cx="609600" cy="5247"/>
          </a:xfrm>
          <a:prstGeom prst="bentConnector3">
            <a:avLst>
              <a:gd name="adj1" fmla="val 50000"/>
            </a:avLst>
          </a:prstGeom>
          <a:noFill/>
          <a:ln w="127000">
            <a:solidFill>
              <a:srgbClr val="0000FF"/>
            </a:solidFill>
            <a:miter lim="800000"/>
            <a:headEnd/>
            <a:tailEnd type="triangle" w="med" len="med"/>
          </a:ln>
          <a:effectLst/>
        </p:spPr>
      </p:cxnSp>
      <p:sp>
        <p:nvSpPr>
          <p:cNvPr id="54" name="Curved Right Arrow 53"/>
          <p:cNvSpPr/>
          <p:nvPr/>
        </p:nvSpPr>
        <p:spPr bwMode="auto">
          <a:xfrm flipH="1">
            <a:off x="6623121" y="679338"/>
            <a:ext cx="1308908" cy="1911461"/>
          </a:xfrm>
          <a:prstGeom prst="curvedRightArrow">
            <a:avLst>
              <a:gd name="adj1" fmla="val 15294"/>
              <a:gd name="adj2" fmla="val 50000"/>
              <a:gd name="adj3" fmla="val 25000"/>
            </a:avLst>
          </a:prstGeom>
          <a:solidFill>
            <a:schemeClr val="bg1"/>
          </a:solid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prstClr val="black"/>
              </a:solidFill>
              <a:latin typeface="Arial" charset="0"/>
            </a:endParaRPr>
          </a:p>
        </p:txBody>
      </p:sp>
      <p:sp>
        <p:nvSpPr>
          <p:cNvPr id="55" name="TextBox 54"/>
          <p:cNvSpPr txBox="1"/>
          <p:nvPr/>
        </p:nvSpPr>
        <p:spPr>
          <a:xfrm>
            <a:off x="6248400" y="1219200"/>
            <a:ext cx="947695" cy="584775"/>
          </a:xfrm>
          <a:prstGeom prst="rect">
            <a:avLst/>
          </a:prstGeom>
          <a:noFill/>
        </p:spPr>
        <p:txBody>
          <a:bodyPr wrap="none" rtlCol="0">
            <a:spAutoFit/>
          </a:bodyPr>
          <a:lstStyle/>
          <a:p>
            <a:r>
              <a:rPr lang="en-US" sz="3200" dirty="0" smtClean="0">
                <a:solidFill>
                  <a:srgbClr val="FF0000"/>
                </a:solidFill>
              </a:rPr>
              <a:t>slow</a:t>
            </a:r>
            <a:endParaRPr lang="en-US" sz="3200" dirty="0">
              <a:solidFill>
                <a:srgbClr val="FF0000"/>
              </a:solidFill>
            </a:endParaRPr>
          </a:p>
        </p:txBody>
      </p:sp>
      <p:cxnSp>
        <p:nvCxnSpPr>
          <p:cNvPr id="56" name="AutoShape 8"/>
          <p:cNvCxnSpPr>
            <a:cxnSpLocks noChangeShapeType="1"/>
            <a:stCxn id="49" idx="2"/>
            <a:endCxn id="57" idx="0"/>
          </p:cNvCxnSpPr>
          <p:nvPr/>
        </p:nvCxnSpPr>
        <p:spPr bwMode="auto">
          <a:xfrm rot="5400000">
            <a:off x="7769742" y="1554637"/>
            <a:ext cx="1308208" cy="2118"/>
          </a:xfrm>
          <a:prstGeom prst="bentConnector3">
            <a:avLst>
              <a:gd name="adj1" fmla="val 50000"/>
            </a:avLst>
          </a:prstGeom>
          <a:noFill/>
          <a:ln w="57150">
            <a:solidFill>
              <a:srgbClr val="FF0000"/>
            </a:solidFill>
            <a:miter lim="800000"/>
            <a:headEnd/>
            <a:tailEnd type="triangle" w="med" len="med"/>
          </a:ln>
          <a:effectLst/>
        </p:spPr>
      </p:cxnSp>
      <p:sp>
        <p:nvSpPr>
          <p:cNvPr id="57" name="Rectangle 9"/>
          <p:cNvSpPr>
            <a:spLocks noChangeArrowheads="1"/>
          </p:cNvSpPr>
          <p:nvPr/>
        </p:nvSpPr>
        <p:spPr bwMode="auto">
          <a:xfrm>
            <a:off x="7889387" y="2209800"/>
            <a:ext cx="1066800" cy="504826"/>
          </a:xfrm>
          <a:prstGeom prst="rect">
            <a:avLst/>
          </a:prstGeom>
          <a:solidFill>
            <a:schemeClr val="bg1"/>
          </a:solidFill>
          <a:ln w="57150">
            <a:solidFill>
              <a:srgbClr val="FF0000"/>
            </a:solidFill>
            <a:miter lim="800000"/>
            <a:headEnd/>
            <a:tailEnd/>
          </a:ln>
          <a:effectLst/>
        </p:spPr>
        <p:txBody>
          <a:bodyPr wrap="none" anchor="ctr"/>
          <a:lstStyle/>
          <a:p>
            <a:pPr algn="ctr" eaLnBrk="0" fontAlgn="base" hangingPunct="0">
              <a:spcBef>
                <a:spcPct val="0"/>
              </a:spcBef>
              <a:spcAft>
                <a:spcPct val="0"/>
              </a:spcAft>
            </a:pPr>
            <a:r>
              <a:rPr lang="en-US" sz="2800" kern="0" dirty="0" smtClean="0">
                <a:solidFill>
                  <a:srgbClr val="FF0000"/>
                </a:solidFill>
                <a:latin typeface="Times New Roman" pitchFamily="18" charset="0"/>
              </a:rPr>
              <a:t>delay</a:t>
            </a:r>
            <a:endParaRPr lang="en-US" sz="2800" kern="0" dirty="0">
              <a:solidFill>
                <a:srgbClr val="FF0000"/>
              </a:solidFill>
              <a:latin typeface="Times New Roman" pitchFamily="18" charset="0"/>
            </a:endParaRPr>
          </a:p>
        </p:txBody>
      </p:sp>
      <p:cxnSp>
        <p:nvCxnSpPr>
          <p:cNvPr id="58" name="AutoShape 8"/>
          <p:cNvCxnSpPr>
            <a:cxnSpLocks noChangeShapeType="1"/>
            <a:stCxn id="57" idx="2"/>
            <a:endCxn id="51" idx="2"/>
          </p:cNvCxnSpPr>
          <p:nvPr/>
        </p:nvCxnSpPr>
        <p:spPr bwMode="auto">
          <a:xfrm rot="5400000" flipH="1">
            <a:off x="6260458" y="552298"/>
            <a:ext cx="603251" cy="3721406"/>
          </a:xfrm>
          <a:prstGeom prst="bentConnector3">
            <a:avLst>
              <a:gd name="adj1" fmla="val -37895"/>
            </a:avLst>
          </a:prstGeom>
          <a:noFill/>
          <a:ln w="57150">
            <a:solidFill>
              <a:srgbClr val="FF0000"/>
            </a:solidFill>
            <a:miter lim="800000"/>
            <a:headEnd/>
            <a:tailEnd type="triangle" w="med" len="med"/>
          </a:ln>
          <a:effectLst/>
        </p:spPr>
      </p:cxnSp>
      <p:sp>
        <p:nvSpPr>
          <p:cNvPr id="26" name="Rectangle 9"/>
          <p:cNvSpPr>
            <a:spLocks noChangeArrowheads="1"/>
          </p:cNvSpPr>
          <p:nvPr/>
        </p:nvSpPr>
        <p:spPr bwMode="auto">
          <a:xfrm>
            <a:off x="5562600" y="4752975"/>
            <a:ext cx="914400" cy="581025"/>
          </a:xfrm>
          <a:prstGeom prst="rect">
            <a:avLst/>
          </a:prstGeom>
          <a:noFill/>
          <a:ln w="57150">
            <a:solidFill>
              <a:srgbClr val="3333FF"/>
            </a:solidFill>
            <a:miter lim="800000"/>
            <a:headEnd/>
            <a:tailEnd/>
          </a:ln>
          <a:effectLst/>
        </p:spPr>
        <p:txBody>
          <a:bodyPr wrap="none" anchor="ctr"/>
          <a:lstStyle/>
          <a:p>
            <a:pPr algn="ctr" eaLnBrk="0" fontAlgn="base" hangingPunct="0">
              <a:spcBef>
                <a:spcPct val="0"/>
              </a:spcBef>
              <a:spcAft>
                <a:spcPct val="0"/>
              </a:spcAft>
              <a:defRPr/>
            </a:pPr>
            <a:r>
              <a:rPr lang="en-US" sz="2800" b="1" kern="0" dirty="0" smtClean="0">
                <a:solidFill>
                  <a:srgbClr val="3333FF"/>
                </a:solidFill>
                <a:latin typeface="Times New Roman" pitchFamily="18" charset="0"/>
              </a:rPr>
              <a:t>VOR</a:t>
            </a:r>
            <a:endParaRPr lang="en-US" sz="2800" b="1" kern="0" dirty="0">
              <a:solidFill>
                <a:srgbClr val="3333FF"/>
              </a:solidFill>
              <a:latin typeface="Times New Roman" pitchFamily="18" charset="0"/>
            </a:endParaRPr>
          </a:p>
        </p:txBody>
      </p:sp>
      <p:cxnSp>
        <p:nvCxnSpPr>
          <p:cNvPr id="27" name="AutoShape 8"/>
          <p:cNvCxnSpPr>
            <a:cxnSpLocks noChangeShapeType="1"/>
            <a:stCxn id="26" idx="0"/>
            <a:endCxn id="51" idx="3"/>
          </p:cNvCxnSpPr>
          <p:nvPr/>
        </p:nvCxnSpPr>
        <p:spPr bwMode="auto">
          <a:xfrm rot="16200000" flipV="1">
            <a:off x="4224338" y="2957513"/>
            <a:ext cx="2859087" cy="731838"/>
          </a:xfrm>
          <a:prstGeom prst="bentConnector2">
            <a:avLst/>
          </a:prstGeom>
          <a:noFill/>
          <a:ln w="127000">
            <a:solidFill>
              <a:srgbClr val="0000FF"/>
            </a:solidFill>
            <a:miter lim="800000"/>
            <a:headEnd/>
            <a:tailEnd type="triangle" w="med" len="med"/>
          </a:ln>
          <a:effectLst/>
        </p:spPr>
      </p:cxnSp>
      <p:sp>
        <p:nvSpPr>
          <p:cNvPr id="30" name="Cloud 29"/>
          <p:cNvSpPr/>
          <p:nvPr/>
        </p:nvSpPr>
        <p:spPr bwMode="auto">
          <a:xfrm flipV="1">
            <a:off x="1676400" y="76200"/>
            <a:ext cx="4800600" cy="5715000"/>
          </a:xfrm>
          <a:prstGeom prst="cloud">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srgbClr val="000000"/>
              </a:solidFill>
            </a:endParaRPr>
          </a:p>
        </p:txBody>
      </p:sp>
      <p:sp>
        <p:nvSpPr>
          <p:cNvPr id="31" name="Cloud 30"/>
          <p:cNvSpPr/>
          <p:nvPr/>
        </p:nvSpPr>
        <p:spPr bwMode="auto">
          <a:xfrm rot="21359139" flipV="1">
            <a:off x="4030390" y="-5664"/>
            <a:ext cx="4495800" cy="5797152"/>
          </a:xfrm>
          <a:prstGeom prst="cloud">
            <a:avLst/>
          </a:prstGeom>
          <a:solidFill>
            <a:schemeClr val="bg1">
              <a:lumMod val="75000"/>
            </a:schemeClr>
          </a:solidFill>
          <a:ln w="2857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2000" dirty="0" smtClean="0">
              <a:solidFill>
                <a:srgbClr val="000000"/>
              </a:solidFill>
            </a:endParaRPr>
          </a:p>
        </p:txBody>
      </p:sp>
      <p:cxnSp>
        <p:nvCxnSpPr>
          <p:cNvPr id="18" name="Straight Arrow Connector 17"/>
          <p:cNvCxnSpPr/>
          <p:nvPr/>
        </p:nvCxnSpPr>
        <p:spPr bwMode="auto">
          <a:xfrm flipV="1">
            <a:off x="1853157" y="2286000"/>
            <a:ext cx="0" cy="3505200"/>
          </a:xfrm>
          <a:prstGeom prst="straightConnector1">
            <a:avLst/>
          </a:prstGeom>
          <a:noFill/>
          <a:ln w="5715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a:off x="1853157" y="5791200"/>
            <a:ext cx="4176458" cy="0"/>
          </a:xfrm>
          <a:prstGeom prst="straightConnector1">
            <a:avLst/>
          </a:prstGeom>
          <a:noFill/>
          <a:ln w="57150" cap="flat" cmpd="sng" algn="ctr">
            <a:solidFill>
              <a:schemeClr val="tx1"/>
            </a:solidFill>
            <a:prstDash val="solid"/>
            <a:round/>
            <a:headEnd type="none" w="med" len="med"/>
            <a:tailEnd type="arrow"/>
          </a:ln>
          <a:effectLst/>
        </p:spPr>
      </p:cxnSp>
      <p:sp>
        <p:nvSpPr>
          <p:cNvPr id="11" name="TextBox 10"/>
          <p:cNvSpPr txBox="1"/>
          <p:nvPr/>
        </p:nvSpPr>
        <p:spPr>
          <a:xfrm>
            <a:off x="533400" y="2667000"/>
            <a:ext cx="1021433"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Slow</a:t>
            </a:r>
            <a:endParaRPr lang="en-US" sz="2800" b="1" dirty="0">
              <a:solidFill>
                <a:srgbClr val="000000"/>
              </a:solidFill>
              <a:latin typeface="Arial" pitchFamily="34" charset="0"/>
              <a:cs typeface="Arial" pitchFamily="34" charset="0"/>
            </a:endParaRPr>
          </a:p>
        </p:txBody>
      </p:sp>
      <p:sp>
        <p:nvSpPr>
          <p:cNvPr id="12" name="TextBox 11"/>
          <p:cNvSpPr txBox="1"/>
          <p:nvPr/>
        </p:nvSpPr>
        <p:spPr>
          <a:xfrm>
            <a:off x="2067215" y="5877580"/>
            <a:ext cx="1903085"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Flexible</a:t>
            </a:r>
            <a:endParaRPr lang="en-US" sz="3600" b="1" dirty="0">
              <a:solidFill>
                <a:srgbClr val="000000"/>
              </a:solidFill>
              <a:latin typeface="Arial" pitchFamily="34" charset="0"/>
              <a:cs typeface="Arial" pitchFamily="34" charset="0"/>
            </a:endParaRPr>
          </a:p>
        </p:txBody>
      </p:sp>
      <p:sp>
        <p:nvSpPr>
          <p:cNvPr id="24" name="TextBox 23"/>
          <p:cNvSpPr txBox="1"/>
          <p:nvPr/>
        </p:nvSpPr>
        <p:spPr>
          <a:xfrm>
            <a:off x="619415" y="4800601"/>
            <a:ext cx="1133644" cy="646331"/>
          </a:xfrm>
          <a:prstGeom prst="rect">
            <a:avLst/>
          </a:prstGeom>
          <a:noFill/>
        </p:spPr>
        <p:txBody>
          <a:bodyPr wrap="none" rtlCol="0">
            <a:spAutoFit/>
          </a:bodyPr>
          <a:lstStyle/>
          <a:p>
            <a:r>
              <a:rPr lang="en-US" sz="3600" b="1" dirty="0" smtClean="0">
                <a:solidFill>
                  <a:srgbClr val="000000"/>
                </a:solidFill>
                <a:latin typeface="Arial" pitchFamily="34" charset="0"/>
                <a:cs typeface="Arial" pitchFamily="34" charset="0"/>
              </a:rPr>
              <a:t>Fast</a:t>
            </a:r>
            <a:endParaRPr lang="en-US" sz="3600" b="1" dirty="0">
              <a:solidFill>
                <a:srgbClr val="000000"/>
              </a:solidFill>
              <a:latin typeface="Arial" pitchFamily="34" charset="0"/>
              <a:cs typeface="Arial" pitchFamily="34" charset="0"/>
            </a:endParaRPr>
          </a:p>
        </p:txBody>
      </p:sp>
      <p:sp>
        <p:nvSpPr>
          <p:cNvPr id="25" name="TextBox 24"/>
          <p:cNvSpPr txBox="1"/>
          <p:nvPr/>
        </p:nvSpPr>
        <p:spPr>
          <a:xfrm>
            <a:off x="4734215" y="5867401"/>
            <a:ext cx="1742785" cy="523220"/>
          </a:xfrm>
          <a:prstGeom prst="rect">
            <a:avLst/>
          </a:prstGeom>
          <a:noFill/>
        </p:spPr>
        <p:txBody>
          <a:bodyPr wrap="none" rtlCol="0">
            <a:spAutoFit/>
          </a:bodyPr>
          <a:lstStyle/>
          <a:p>
            <a:r>
              <a:rPr lang="en-US" sz="2800" b="1" dirty="0" smtClean="0">
                <a:solidFill>
                  <a:srgbClr val="000000"/>
                </a:solidFill>
                <a:latin typeface="Arial" pitchFamily="34" charset="0"/>
                <a:cs typeface="Arial" pitchFamily="34" charset="0"/>
              </a:rPr>
              <a:t>Inflexible</a:t>
            </a:r>
            <a:endParaRPr lang="en-US" sz="2800" b="1" dirty="0">
              <a:solidFill>
                <a:srgbClr val="000000"/>
              </a:solidFill>
              <a:latin typeface="Arial" pitchFamily="34" charset="0"/>
              <a:cs typeface="Arial" pitchFamily="34" charset="0"/>
            </a:endParaRPr>
          </a:p>
        </p:txBody>
      </p:sp>
      <p:sp>
        <p:nvSpPr>
          <p:cNvPr id="28" name="TextBox 27"/>
          <p:cNvSpPr txBox="1"/>
          <p:nvPr/>
        </p:nvSpPr>
        <p:spPr>
          <a:xfrm>
            <a:off x="3810000" y="1920418"/>
            <a:ext cx="2983978" cy="1660982"/>
          </a:xfrm>
          <a:prstGeom prst="rect">
            <a:avLst/>
          </a:prstGeom>
          <a:gradFill flip="none" rotWithShape="1">
            <a:gsLst>
              <a:gs pos="0">
                <a:srgbClr val="FF99CC"/>
              </a:gs>
              <a:gs pos="25000">
                <a:srgbClr val="FFCC99"/>
              </a:gs>
              <a:gs pos="50000">
                <a:srgbClr val="FFFF00"/>
              </a:gs>
              <a:gs pos="75000">
                <a:srgbClr val="66FFFF"/>
              </a:gs>
              <a:gs pos="100000">
                <a:srgbClr val="99CCFF"/>
              </a:gs>
            </a:gsLst>
            <a:lin ang="5400000" scaled="0"/>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defPPr>
              <a:defRPr lang="en-US"/>
            </a:defPPr>
            <a:lvl1pPr fontAlgn="base">
              <a:spcBef>
                <a:spcPct val="0"/>
              </a:spcBef>
              <a:spcAft>
                <a:spcPct val="0"/>
              </a:spcAft>
              <a:defRPr sz="2800">
                <a:solidFill>
                  <a:srgbClr val="000000"/>
                </a:solidFill>
                <a:latin typeface="Arial Black" pitchFamily="34" charset="0"/>
              </a:defRPr>
            </a:lvl1pPr>
          </a:lstStyle>
          <a:p>
            <a:pPr algn="ctr"/>
            <a:r>
              <a:rPr lang="en-US" dirty="0"/>
              <a:t>Highly </a:t>
            </a:r>
            <a:endParaRPr lang="en-US" dirty="0" smtClean="0"/>
          </a:p>
          <a:p>
            <a:pPr algn="ctr"/>
            <a:r>
              <a:rPr lang="en-US" dirty="0" smtClean="0"/>
              <a:t>evolved </a:t>
            </a:r>
          </a:p>
          <a:p>
            <a:pPr algn="ctr"/>
            <a:r>
              <a:rPr lang="en-US" dirty="0" smtClean="0"/>
              <a:t>(</a:t>
            </a:r>
            <a:r>
              <a:rPr lang="en-US" dirty="0"/>
              <a:t>hidden) </a:t>
            </a:r>
            <a:endParaRPr lang="en-US" dirty="0" smtClean="0"/>
          </a:p>
          <a:p>
            <a:pPr algn="ctr"/>
            <a:r>
              <a:rPr lang="en-US" dirty="0" smtClean="0"/>
              <a:t>architecture</a:t>
            </a:r>
            <a:endParaRPr lang="en-US" dirty="0"/>
          </a:p>
        </p:txBody>
      </p:sp>
    </p:spTree>
    <p:extLst>
      <p:ext uri="{BB962C8B-B14F-4D97-AF65-F5344CB8AC3E}">
        <p14:creationId xmlns:p14="http://schemas.microsoft.com/office/powerpoint/2010/main" val="4179084524"/>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0829" y="445481"/>
            <a:ext cx="8946233" cy="5686902"/>
            <a:chOff x="807367" y="0"/>
            <a:chExt cx="8946233" cy="5686902"/>
          </a:xfrm>
        </p:grpSpPr>
        <p:cxnSp>
          <p:nvCxnSpPr>
            <p:cNvPr id="5" name="Straight Arrow Connector 4"/>
            <p:cNvCxnSpPr/>
            <p:nvPr/>
          </p:nvCxnSpPr>
          <p:spPr bwMode="auto">
            <a:xfrm>
              <a:off x="1967838" y="4723072"/>
              <a:ext cx="6490362" cy="0"/>
            </a:xfrm>
            <a:prstGeom prst="straightConnector1">
              <a:avLst/>
            </a:prstGeom>
            <a:noFill/>
            <a:ln w="38100"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V="1">
              <a:off x="1972569" y="228600"/>
              <a:ext cx="0" cy="4509006"/>
            </a:xfrm>
            <a:prstGeom prst="straightConnector1">
              <a:avLst/>
            </a:prstGeom>
            <a:noFill/>
            <a:ln w="38100" cap="flat" cmpd="sng" algn="ctr">
              <a:solidFill>
                <a:schemeClr val="tx1"/>
              </a:solidFill>
              <a:prstDash val="solid"/>
              <a:round/>
              <a:headEnd type="none" w="med" len="med"/>
              <a:tailEnd type="arrow"/>
            </a:ln>
            <a:effectLst/>
          </p:spPr>
        </p:cxnSp>
        <p:sp>
          <p:nvSpPr>
            <p:cNvPr id="7" name="TextBox 6"/>
            <p:cNvSpPr txBox="1"/>
            <p:nvPr/>
          </p:nvSpPr>
          <p:spPr>
            <a:xfrm>
              <a:off x="807367" y="778238"/>
              <a:ext cx="1021433" cy="523220"/>
            </a:xfrm>
            <a:prstGeom prst="rect">
              <a:avLst/>
            </a:prstGeom>
            <a:noFill/>
          </p:spPr>
          <p:txBody>
            <a:bodyPr wrap="none" rtlCol="0">
              <a:spAutoFit/>
            </a:bodyPr>
            <a:lstStyle/>
            <a:p>
              <a:r>
                <a:rPr lang="en-US" sz="2800" b="1" dirty="0" smtClean="0">
                  <a:solidFill>
                    <a:srgbClr val="000000"/>
                  </a:solidFill>
                  <a:ea typeface="宋体"/>
                </a:rPr>
                <a:t>Slow</a:t>
              </a:r>
              <a:endParaRPr lang="en-US" sz="2800" b="1" dirty="0">
                <a:solidFill>
                  <a:srgbClr val="000000"/>
                </a:solidFill>
                <a:ea typeface="宋体"/>
              </a:endParaRPr>
            </a:p>
          </p:txBody>
        </p:sp>
        <p:sp>
          <p:nvSpPr>
            <p:cNvPr id="8" name="TextBox 7"/>
            <p:cNvSpPr txBox="1"/>
            <p:nvPr/>
          </p:nvSpPr>
          <p:spPr>
            <a:xfrm>
              <a:off x="889007" y="3947848"/>
              <a:ext cx="925253" cy="523220"/>
            </a:xfrm>
            <a:prstGeom prst="rect">
              <a:avLst/>
            </a:prstGeom>
            <a:noFill/>
          </p:spPr>
          <p:txBody>
            <a:bodyPr wrap="none" rtlCol="0">
              <a:spAutoFit/>
            </a:bodyPr>
            <a:lstStyle/>
            <a:p>
              <a:r>
                <a:rPr lang="en-US" sz="2800" b="1" dirty="0" smtClean="0">
                  <a:solidFill>
                    <a:srgbClr val="000000"/>
                  </a:solidFill>
                  <a:ea typeface="宋体"/>
                </a:rPr>
                <a:t>Fast</a:t>
              </a:r>
              <a:endParaRPr lang="en-US" sz="2800" b="1" dirty="0">
                <a:solidFill>
                  <a:srgbClr val="000000"/>
                </a:solidFill>
                <a:ea typeface="宋体"/>
              </a:endParaRPr>
            </a:p>
          </p:txBody>
        </p:sp>
        <p:sp>
          <p:nvSpPr>
            <p:cNvPr id="9" name="TextBox 8"/>
            <p:cNvSpPr txBox="1"/>
            <p:nvPr/>
          </p:nvSpPr>
          <p:spPr>
            <a:xfrm>
              <a:off x="2239078" y="4691204"/>
              <a:ext cx="1523174" cy="523220"/>
            </a:xfrm>
            <a:prstGeom prst="rect">
              <a:avLst/>
            </a:prstGeom>
            <a:noFill/>
          </p:spPr>
          <p:txBody>
            <a:bodyPr wrap="none" rtlCol="0">
              <a:spAutoFit/>
            </a:bodyPr>
            <a:lstStyle/>
            <a:p>
              <a:r>
                <a:rPr lang="en-US" sz="2800" b="1" dirty="0" smtClean="0">
                  <a:solidFill>
                    <a:srgbClr val="000000"/>
                  </a:solidFill>
                  <a:ea typeface="宋体"/>
                </a:rPr>
                <a:t>Flexible</a:t>
              </a:r>
              <a:endParaRPr lang="en-US" sz="2800" b="1" dirty="0">
                <a:solidFill>
                  <a:srgbClr val="000000"/>
                </a:solidFill>
                <a:ea typeface="宋体"/>
              </a:endParaRPr>
            </a:p>
          </p:txBody>
        </p:sp>
        <p:sp>
          <p:nvSpPr>
            <p:cNvPr id="11" name="TextBox 10"/>
            <p:cNvSpPr txBox="1"/>
            <p:nvPr/>
          </p:nvSpPr>
          <p:spPr>
            <a:xfrm>
              <a:off x="2223875" y="5131818"/>
              <a:ext cx="1523174" cy="523220"/>
            </a:xfrm>
            <a:prstGeom prst="rect">
              <a:avLst/>
            </a:prstGeom>
            <a:noFill/>
          </p:spPr>
          <p:txBody>
            <a:bodyPr wrap="none" rtlCol="0">
              <a:spAutoFit/>
            </a:bodyPr>
            <a:lstStyle/>
            <a:p>
              <a:r>
                <a:rPr lang="en-US" sz="2800" b="1" dirty="0" smtClean="0">
                  <a:solidFill>
                    <a:srgbClr val="000000"/>
                  </a:solidFill>
                  <a:ea typeface="宋体"/>
                </a:rPr>
                <a:t>General</a:t>
              </a:r>
              <a:endParaRPr lang="en-US" sz="2800" b="1" dirty="0">
                <a:solidFill>
                  <a:srgbClr val="000000"/>
                </a:solidFill>
                <a:ea typeface="宋体"/>
              </a:endParaRPr>
            </a:p>
          </p:txBody>
        </p:sp>
        <p:grpSp>
          <p:nvGrpSpPr>
            <p:cNvPr id="3" name="Group 2"/>
            <p:cNvGrpSpPr/>
            <p:nvPr/>
          </p:nvGrpSpPr>
          <p:grpSpPr>
            <a:xfrm>
              <a:off x="6222329" y="4723068"/>
              <a:ext cx="1797062" cy="963834"/>
              <a:chOff x="5518138" y="4680190"/>
              <a:chExt cx="1797062" cy="963834"/>
            </a:xfrm>
          </p:grpSpPr>
          <p:sp>
            <p:nvSpPr>
              <p:cNvPr id="10" name="TextBox 9"/>
              <p:cNvSpPr txBox="1"/>
              <p:nvPr/>
            </p:nvSpPr>
            <p:spPr>
              <a:xfrm>
                <a:off x="5572415" y="4680190"/>
                <a:ext cx="1742785" cy="523220"/>
              </a:xfrm>
              <a:prstGeom prst="rect">
                <a:avLst/>
              </a:prstGeom>
              <a:noFill/>
            </p:spPr>
            <p:txBody>
              <a:bodyPr wrap="none" rtlCol="0">
                <a:spAutoFit/>
              </a:bodyPr>
              <a:lstStyle/>
              <a:p>
                <a:r>
                  <a:rPr lang="en-US" sz="2800" b="1" dirty="0" smtClean="0">
                    <a:solidFill>
                      <a:srgbClr val="000000"/>
                    </a:solidFill>
                    <a:ea typeface="宋体"/>
                  </a:rPr>
                  <a:t>Inflexible</a:t>
                </a:r>
                <a:endParaRPr lang="en-US" sz="2800" b="1" dirty="0">
                  <a:solidFill>
                    <a:srgbClr val="000000"/>
                  </a:solidFill>
                  <a:ea typeface="宋体"/>
                </a:endParaRPr>
              </a:p>
            </p:txBody>
          </p:sp>
          <p:sp>
            <p:nvSpPr>
              <p:cNvPr id="12" name="TextBox 11"/>
              <p:cNvSpPr txBox="1"/>
              <p:nvPr/>
            </p:nvSpPr>
            <p:spPr>
              <a:xfrm>
                <a:off x="5518138" y="5120804"/>
                <a:ext cx="1443024" cy="523220"/>
              </a:xfrm>
              <a:prstGeom prst="rect">
                <a:avLst/>
              </a:prstGeom>
              <a:noFill/>
            </p:spPr>
            <p:txBody>
              <a:bodyPr wrap="none" rtlCol="0">
                <a:spAutoFit/>
              </a:bodyPr>
              <a:lstStyle/>
              <a:p>
                <a:r>
                  <a:rPr lang="en-US" sz="2800" b="1" dirty="0" smtClean="0">
                    <a:solidFill>
                      <a:srgbClr val="000000"/>
                    </a:solidFill>
                    <a:ea typeface="宋体"/>
                  </a:rPr>
                  <a:t>Special</a:t>
                </a:r>
                <a:endParaRPr lang="en-US" sz="2800" b="1" dirty="0">
                  <a:solidFill>
                    <a:srgbClr val="000000"/>
                  </a:solidFill>
                  <a:ea typeface="宋体"/>
                </a:endParaRPr>
              </a:p>
            </p:txBody>
          </p:sp>
        </p:grpSp>
        <p:grpSp>
          <p:nvGrpSpPr>
            <p:cNvPr id="13" name="Group 12"/>
            <p:cNvGrpSpPr/>
            <p:nvPr/>
          </p:nvGrpSpPr>
          <p:grpSpPr>
            <a:xfrm>
              <a:off x="2133599" y="2057400"/>
              <a:ext cx="6858001" cy="3063404"/>
              <a:chOff x="4469265" y="2574869"/>
              <a:chExt cx="4369205" cy="1580265"/>
            </a:xfrm>
          </p:grpSpPr>
          <p:sp>
            <p:nvSpPr>
              <p:cNvPr id="14" name="Content Placeholder 5"/>
              <p:cNvSpPr txBox="1">
                <a:spLocks/>
              </p:cNvSpPr>
              <p:nvPr/>
            </p:nvSpPr>
            <p:spPr>
              <a:xfrm>
                <a:off x="4469265" y="2574869"/>
                <a:ext cx="1081241" cy="1580265"/>
              </a:xfrm>
              <a:prstGeom prst="rect">
                <a:avLst/>
              </a:prstGeom>
            </p:spPr>
            <p:txBody>
              <a:bodyPr/>
              <a:lstStyle/>
              <a:p>
                <a:pPr marL="342900" indent="-342900">
                  <a:lnSpc>
                    <a:spcPts val="3200"/>
                  </a:lnSpc>
                  <a:defRPr/>
                </a:pPr>
                <a:r>
                  <a:rPr lang="en-US" sz="2800" b="1" kern="0" dirty="0" smtClean="0">
                    <a:solidFill>
                      <a:srgbClr val="0000FF"/>
                    </a:solidFill>
                    <a:ea typeface="宋体"/>
                  </a:rPr>
                  <a:t>Apps</a:t>
                </a:r>
              </a:p>
              <a:p>
                <a:pPr marL="342900" indent="-342900">
                  <a:lnSpc>
                    <a:spcPts val="3200"/>
                  </a:lnSpc>
                  <a:defRPr/>
                </a:pPr>
                <a:r>
                  <a:rPr lang="en-US" sz="2800" kern="0" dirty="0" smtClean="0">
                    <a:solidFill>
                      <a:srgbClr val="EFF4FF"/>
                    </a:solidFill>
                    <a:ea typeface="宋体"/>
                  </a:rPr>
                  <a:t>OS</a:t>
                </a:r>
              </a:p>
              <a:p>
                <a:pPr marL="342900" indent="-342900">
                  <a:lnSpc>
                    <a:spcPts val="3200"/>
                  </a:lnSpc>
                  <a:defRPr/>
                </a:pPr>
                <a:r>
                  <a:rPr lang="en-US" sz="2800" kern="0" dirty="0" smtClean="0">
                    <a:solidFill>
                      <a:srgbClr val="EFF4FF"/>
                    </a:solidFill>
                    <a:ea typeface="宋体"/>
                  </a:rPr>
                  <a:t>HW</a:t>
                </a:r>
              </a:p>
              <a:p>
                <a:pPr marL="342900" indent="-342900">
                  <a:lnSpc>
                    <a:spcPts val="3200"/>
                  </a:lnSpc>
                  <a:defRPr/>
                </a:pPr>
                <a:r>
                  <a:rPr lang="en-US" sz="2800" kern="0" dirty="0" smtClean="0">
                    <a:solidFill>
                      <a:srgbClr val="EFF4FF"/>
                    </a:solidFill>
                    <a:ea typeface="宋体"/>
                  </a:rPr>
                  <a:t>Dig.</a:t>
                </a:r>
              </a:p>
              <a:p>
                <a:pPr marL="342900" indent="-342900">
                  <a:lnSpc>
                    <a:spcPts val="3200"/>
                  </a:lnSpc>
                  <a:defRPr/>
                </a:pPr>
                <a:r>
                  <a:rPr lang="en-US" sz="2800" kern="0" dirty="0" smtClean="0">
                    <a:solidFill>
                      <a:srgbClr val="EFF4FF"/>
                    </a:solidFill>
                    <a:ea typeface="宋体"/>
                  </a:rPr>
                  <a:t>Lump.</a:t>
                </a:r>
              </a:p>
              <a:p>
                <a:pPr marL="342900" indent="-342900">
                  <a:lnSpc>
                    <a:spcPts val="3200"/>
                  </a:lnSpc>
                  <a:defRPr/>
                </a:pPr>
                <a:r>
                  <a:rPr lang="en-US" sz="2800" kern="0" dirty="0" smtClean="0">
                    <a:solidFill>
                      <a:srgbClr val="EFF4FF"/>
                    </a:solidFill>
                    <a:ea typeface="宋体"/>
                  </a:rPr>
                  <a:t>Distrib</a:t>
                </a:r>
                <a:r>
                  <a:rPr lang="en-US" sz="2800" kern="0" dirty="0" smtClean="0">
                    <a:solidFill>
                      <a:srgbClr val="CCECFF"/>
                    </a:solidFill>
                    <a:ea typeface="宋体"/>
                  </a:rPr>
                  <a:t>.</a:t>
                </a:r>
                <a:endParaRPr lang="en-US" sz="2800" kern="0" dirty="0">
                  <a:solidFill>
                    <a:srgbClr val="CCECFF"/>
                  </a:solidFill>
                  <a:ea typeface="宋体"/>
                </a:endParaRPr>
              </a:p>
            </p:txBody>
          </p:sp>
          <p:sp>
            <p:nvSpPr>
              <p:cNvPr id="15" name="Content Placeholder 5"/>
              <p:cNvSpPr txBox="1">
                <a:spLocks/>
              </p:cNvSpPr>
              <p:nvPr/>
            </p:nvSpPr>
            <p:spPr>
              <a:xfrm>
                <a:off x="5314330" y="2574869"/>
                <a:ext cx="1101168"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OS</a:t>
                </a:r>
              </a:p>
              <a:p>
                <a:pPr marL="342900" indent="-342900">
                  <a:lnSpc>
                    <a:spcPts val="3200"/>
                  </a:lnSpc>
                  <a:defRPr/>
                </a:pPr>
                <a:r>
                  <a:rPr lang="en-US" sz="2800" kern="0" dirty="0">
                    <a:solidFill>
                      <a:srgbClr val="EFF4FF"/>
                    </a:solidFill>
                    <a:ea typeface="宋体"/>
                  </a:rPr>
                  <a:t>HW</a:t>
                </a:r>
              </a:p>
              <a:p>
                <a:pPr marL="342900" indent="-342900">
                  <a:lnSpc>
                    <a:spcPts val="3200"/>
                  </a:lnSpc>
                  <a:defRPr/>
                </a:pPr>
                <a:r>
                  <a:rPr lang="en-US" sz="2800" kern="0" dirty="0">
                    <a:solidFill>
                      <a:srgbClr val="EFF4FF"/>
                    </a:solidFill>
                    <a:ea typeface="宋体"/>
                  </a:rPr>
                  <a:t>Dig</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Lump</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Distrib</a:t>
                </a:r>
                <a:r>
                  <a:rPr lang="en-US" sz="2800" kern="0" dirty="0" smtClean="0">
                    <a:solidFill>
                      <a:srgbClr val="0070C0"/>
                    </a:solidFill>
                    <a:ea typeface="宋体"/>
                  </a:rPr>
                  <a:t>.</a:t>
                </a:r>
                <a:endParaRPr lang="en-US" sz="2800" kern="0" dirty="0">
                  <a:solidFill>
                    <a:srgbClr val="0070C0"/>
                  </a:solidFill>
                  <a:ea typeface="宋体"/>
                </a:endParaRPr>
              </a:p>
            </p:txBody>
          </p:sp>
          <p:sp>
            <p:nvSpPr>
              <p:cNvPr id="16" name="Content Placeholder 5"/>
              <p:cNvSpPr txBox="1">
                <a:spLocks/>
              </p:cNvSpPr>
              <p:nvPr/>
            </p:nvSpPr>
            <p:spPr>
              <a:xfrm>
                <a:off x="6141585" y="2574869"/>
                <a:ext cx="1108942"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Digital</a:t>
                </a:r>
              </a:p>
              <a:p>
                <a:pPr marL="342900" indent="-342900">
                  <a:lnSpc>
                    <a:spcPts val="3200"/>
                  </a:lnSpc>
                  <a:defRPr/>
                </a:pPr>
                <a:r>
                  <a:rPr lang="en-US" sz="2800" kern="0" dirty="0">
                    <a:solidFill>
                      <a:srgbClr val="EFF4FF"/>
                    </a:solidFill>
                    <a:ea typeface="宋体"/>
                  </a:rPr>
                  <a:t>Lump</a:t>
                </a:r>
                <a:r>
                  <a:rPr lang="en-US" sz="2800" kern="0" dirty="0">
                    <a:solidFill>
                      <a:srgbClr val="CCECFF"/>
                    </a:solidFill>
                    <a:ea typeface="宋体"/>
                  </a:rPr>
                  <a:t>.</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7" name="Content Placeholder 5"/>
              <p:cNvSpPr txBox="1">
                <a:spLocks/>
              </p:cNvSpPr>
              <p:nvPr/>
            </p:nvSpPr>
            <p:spPr>
              <a:xfrm>
                <a:off x="7039200" y="2574869"/>
                <a:ext cx="1070003"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Lumped</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8" name="Content Placeholder 5"/>
              <p:cNvSpPr txBox="1">
                <a:spLocks/>
              </p:cNvSpPr>
              <p:nvPr/>
            </p:nvSpPr>
            <p:spPr>
              <a:xfrm>
                <a:off x="7918036" y="2574869"/>
                <a:ext cx="920434"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Distrib</a:t>
                </a:r>
                <a:r>
                  <a:rPr lang="en-US" sz="2800" b="1" kern="0" dirty="0" smtClean="0">
                    <a:solidFill>
                      <a:srgbClr val="0070C0"/>
                    </a:solidFill>
                    <a:ea typeface="宋体"/>
                  </a:rPr>
                  <a:t>.</a:t>
                </a:r>
                <a:endParaRPr lang="en-US" sz="2800" b="1" kern="0" dirty="0">
                  <a:solidFill>
                    <a:srgbClr val="0070C0"/>
                  </a:solidFill>
                  <a:ea typeface="宋体"/>
                </a:endParaRPr>
              </a:p>
            </p:txBody>
          </p:sp>
        </p:grpSp>
        <p:sp>
          <p:nvSpPr>
            <p:cNvPr id="41" name="Explosion 2 40"/>
            <p:cNvSpPr/>
            <p:nvPr/>
          </p:nvSpPr>
          <p:spPr bwMode="auto">
            <a:xfrm>
              <a:off x="2133598" y="3581400"/>
              <a:ext cx="2362201" cy="1066800"/>
            </a:xfrm>
            <a:prstGeom prst="irregularSeal2">
              <a:avLst/>
            </a:prstGeom>
            <a:gradFill flip="none" rotWithShape="1">
              <a:gsLst>
                <a:gs pos="0">
                  <a:srgbClr val="FF3399"/>
                </a:gs>
                <a:gs pos="25000">
                  <a:srgbClr val="FF6633"/>
                </a:gs>
                <a:gs pos="50000">
                  <a:srgbClr val="FFFF00"/>
                </a:gs>
                <a:gs pos="75000">
                  <a:srgbClr val="01A78F"/>
                </a:gs>
                <a:gs pos="100000">
                  <a:srgbClr val="3366FF"/>
                </a:gs>
              </a:gsLst>
              <a:lin ang="5400000" scaled="0"/>
              <a:tileRect/>
            </a:gradFill>
            <a:ln w="28575" cap="flat" cmpd="sng" algn="ctr">
              <a:no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fontAlgn="base">
                <a:spcBef>
                  <a:spcPct val="0"/>
                </a:spcBef>
                <a:spcAft>
                  <a:spcPct val="0"/>
                </a:spcAft>
              </a:pPr>
              <a:r>
                <a:rPr lang="en-US" sz="3200" dirty="0" smtClean="0">
                  <a:solidFill>
                    <a:srgbClr val="000000"/>
                  </a:solidFill>
                  <a:latin typeface="Arial Black" pitchFamily="34" charset="0"/>
                </a:rPr>
                <a:t>Ideal?</a:t>
              </a:r>
            </a:p>
          </p:txBody>
        </p:sp>
        <p:grpSp>
          <p:nvGrpSpPr>
            <p:cNvPr id="42" name="Group 41"/>
            <p:cNvGrpSpPr/>
            <p:nvPr/>
          </p:nvGrpSpPr>
          <p:grpSpPr>
            <a:xfrm>
              <a:off x="1981200" y="0"/>
              <a:ext cx="7772400" cy="3886200"/>
              <a:chOff x="1600200" y="457200"/>
              <a:chExt cx="7772400" cy="3886200"/>
            </a:xfrm>
          </p:grpSpPr>
          <p:sp>
            <p:nvSpPr>
              <p:cNvPr id="43" name="TextBox 42"/>
              <p:cNvSpPr txBox="1"/>
              <p:nvPr/>
            </p:nvSpPr>
            <p:spPr>
              <a:xfrm>
                <a:off x="6150592" y="2234625"/>
                <a:ext cx="12192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Sense</a:t>
                </a:r>
              </a:p>
            </p:txBody>
          </p:sp>
          <p:sp>
            <p:nvSpPr>
              <p:cNvPr id="44" name="TextBox 43"/>
              <p:cNvSpPr txBox="1"/>
              <p:nvPr/>
            </p:nvSpPr>
            <p:spPr>
              <a:xfrm>
                <a:off x="4267200" y="2234625"/>
                <a:ext cx="11430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Motor</a:t>
                </a:r>
              </a:p>
            </p:txBody>
          </p:sp>
          <p:sp>
            <p:nvSpPr>
              <p:cNvPr id="45" name="TextBox 44"/>
              <p:cNvSpPr txBox="1"/>
              <p:nvPr/>
            </p:nvSpPr>
            <p:spPr>
              <a:xfrm>
                <a:off x="1600200" y="990600"/>
                <a:ext cx="1828800" cy="523220"/>
              </a:xfrm>
              <a:prstGeom prst="rect">
                <a:avLst/>
              </a:prstGeom>
              <a:solidFill>
                <a:srgbClr val="CCFFFF"/>
              </a:solidFill>
              <a:ln>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Prefrontal</a:t>
                </a:r>
              </a:p>
            </p:txBody>
          </p:sp>
          <p:sp>
            <p:nvSpPr>
              <p:cNvPr id="46" name="Left Arrow 45"/>
              <p:cNvSpPr/>
              <p:nvPr/>
            </p:nvSpPr>
            <p:spPr bwMode="auto">
              <a:xfrm>
                <a:off x="5334000" y="2234625"/>
                <a:ext cx="914400" cy="533400"/>
              </a:xfrm>
              <a:prstGeom prst="leftArrow">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400" dirty="0" smtClean="0">
                    <a:solidFill>
                      <a:srgbClr val="000000"/>
                    </a:solidFill>
                  </a:rPr>
                  <a:t>Fast</a:t>
                </a:r>
              </a:p>
            </p:txBody>
          </p:sp>
          <p:sp>
            <p:nvSpPr>
              <p:cNvPr id="47" name="Right Arrow 46"/>
              <p:cNvSpPr/>
              <p:nvPr/>
            </p:nvSpPr>
            <p:spPr bwMode="auto">
              <a:xfrm rot="1328666">
                <a:off x="3168420" y="1444152"/>
                <a:ext cx="1518744" cy="1066800"/>
              </a:xfrm>
              <a:prstGeom prst="rightArrow">
                <a:avLst/>
              </a:prstGeom>
              <a:solidFill>
                <a:srgbClr val="99FF99"/>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Learn</a:t>
                </a:r>
              </a:p>
            </p:txBody>
          </p:sp>
          <p:sp>
            <p:nvSpPr>
              <p:cNvPr id="48" name="TextBox 47"/>
              <p:cNvSpPr txBox="1"/>
              <p:nvPr/>
            </p:nvSpPr>
            <p:spPr>
              <a:xfrm>
                <a:off x="7729831" y="3758625"/>
                <a:ext cx="1414169" cy="584775"/>
              </a:xfrm>
              <a:prstGeom prst="rect">
                <a:avLst/>
              </a:prstGeom>
              <a:noFill/>
            </p:spPr>
            <p:txBody>
              <a:bodyPr wrap="none" rtlCol="0">
                <a:spAutoFit/>
              </a:bodyPr>
              <a:lstStyle/>
              <a:p>
                <a:pPr algn="ctr"/>
                <a:r>
                  <a:rPr lang="en-US" sz="3200" b="1" dirty="0" smtClean="0">
                    <a:solidFill>
                      <a:srgbClr val="FF0000"/>
                    </a:solidFill>
                  </a:rPr>
                  <a:t>Reflex</a:t>
                </a:r>
                <a:endParaRPr lang="en-US" sz="2800" b="1" dirty="0" smtClean="0">
                  <a:solidFill>
                    <a:srgbClr val="FF0000"/>
                  </a:solidFill>
                </a:endParaRPr>
              </a:p>
            </p:txBody>
          </p:sp>
          <p:sp>
            <p:nvSpPr>
              <p:cNvPr id="49" name="Right Arrow 48"/>
              <p:cNvSpPr/>
              <p:nvPr/>
            </p:nvSpPr>
            <p:spPr bwMode="auto">
              <a:xfrm rot="1614512">
                <a:off x="6244365" y="2845735"/>
                <a:ext cx="1718575" cy="1066800"/>
              </a:xfrm>
              <a:prstGeom prst="rightArrow">
                <a:avLst/>
              </a:prstGeom>
              <a:solidFill>
                <a:srgbClr val="FFCCCC"/>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Evolve</a:t>
                </a:r>
              </a:p>
            </p:txBody>
          </p:sp>
          <p:pic>
            <p:nvPicPr>
              <p:cNvPr id="50"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l="30000" t="40000" r="30000" b="45000"/>
              <a:stretch>
                <a:fillRect/>
              </a:stretch>
            </p:blipFill>
            <p:spPr bwMode="auto">
              <a:xfrm>
                <a:off x="5457675" y="721412"/>
                <a:ext cx="1760355" cy="576354"/>
              </a:xfrm>
              <a:prstGeom prst="rect">
                <a:avLst/>
              </a:prstGeom>
              <a:noFill/>
            </p:spPr>
          </p:pic>
          <p:pic>
            <p:nvPicPr>
              <p:cNvPr id="51"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57675" y="470254"/>
                <a:ext cx="1670348" cy="1458361"/>
              </a:xfrm>
              <a:prstGeom prst="rect">
                <a:avLst/>
              </a:prstGeom>
              <a:noFill/>
            </p:spPr>
          </p:pic>
          <p:sp>
            <p:nvSpPr>
              <p:cNvPr id="52" name="Rectangle 9"/>
              <p:cNvSpPr>
                <a:spLocks noChangeArrowheads="1"/>
              </p:cNvSpPr>
              <p:nvPr/>
            </p:nvSpPr>
            <p:spPr bwMode="auto">
              <a:xfrm>
                <a:off x="6739860" y="457200"/>
                <a:ext cx="956340" cy="432427"/>
              </a:xfrm>
              <a:prstGeom prst="rect">
                <a:avLst/>
              </a:prstGeom>
              <a:solidFill>
                <a:schemeClr val="bg1"/>
              </a:solidFill>
              <a:ln w="38100">
                <a:solidFill>
                  <a:schemeClr val="tx1"/>
                </a:solidFill>
                <a:miter lim="800000"/>
                <a:headEnd/>
                <a:tailEnd/>
              </a:ln>
              <a:effectLst/>
            </p:spPr>
            <p:txBody>
              <a:bodyPr wrap="none" anchor="ctr"/>
              <a:lstStyle/>
              <a:p>
                <a:pPr algn="ctr" eaLnBrk="0" hangingPunct="0"/>
                <a:r>
                  <a:rPr lang="en-US" sz="2800" kern="0" dirty="0" smtClean="0">
                    <a:solidFill>
                      <a:srgbClr val="000000"/>
                    </a:solidFill>
                    <a:latin typeface="Times New Roman" pitchFamily="18" charset="0"/>
                    <a:ea typeface="宋体"/>
                  </a:rPr>
                  <a:t>vision</a:t>
                </a:r>
                <a:endParaRPr lang="en-US" sz="2800" kern="0" dirty="0">
                  <a:solidFill>
                    <a:srgbClr val="000000"/>
                  </a:solidFill>
                  <a:latin typeface="Times New Roman" pitchFamily="18" charset="0"/>
                  <a:ea typeface="宋体"/>
                </a:endParaRPr>
              </a:p>
            </p:txBody>
          </p:sp>
          <p:sp>
            <p:nvSpPr>
              <p:cNvPr id="53" name="Left-Right Arrow 52"/>
              <p:cNvSpPr/>
              <p:nvPr/>
            </p:nvSpPr>
            <p:spPr bwMode="auto">
              <a:xfrm>
                <a:off x="5710281" y="1297765"/>
                <a:ext cx="1309233" cy="366293"/>
              </a:xfrm>
              <a:prstGeom prst="leftRightArrow">
                <a:avLst/>
              </a:prstGeom>
              <a:solidFill>
                <a:schemeClr val="bg1"/>
              </a:solidFill>
              <a:ln w="38100">
                <a:solidFill>
                  <a:schemeClr val="tx1"/>
                </a:solidFill>
                <a:miter lim="800000"/>
                <a:headEnd/>
                <a:tailEnd/>
              </a:ln>
              <a:effectLst/>
            </p:spPr>
            <p:txBody>
              <a:bodyPr wrap="none" anchor="ctr"/>
              <a:lstStyle/>
              <a:p>
                <a:pPr algn="ctr" eaLnBrk="0" hangingPunct="0"/>
                <a:endParaRPr lang="en-US" sz="2400" kern="0" dirty="0">
                  <a:solidFill>
                    <a:srgbClr val="000000"/>
                  </a:solidFill>
                  <a:latin typeface="Times New Roman" pitchFamily="18" charset="0"/>
                  <a:ea typeface="宋体"/>
                </a:endParaRPr>
              </a:p>
            </p:txBody>
          </p:sp>
          <p:pic>
            <p:nvPicPr>
              <p:cNvPr id="54"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7467600" y="1841966"/>
                <a:ext cx="1905000" cy="1663234"/>
              </a:xfrm>
              <a:prstGeom prst="rect">
                <a:avLst/>
              </a:prstGeom>
              <a:noFill/>
              <a:ln>
                <a:noFill/>
              </a:ln>
            </p:spPr>
          </p:pic>
          <p:sp>
            <p:nvSpPr>
              <p:cNvPr id="55" name="Rectangle 9"/>
              <p:cNvSpPr>
                <a:spLocks noChangeArrowheads="1"/>
              </p:cNvSpPr>
              <p:nvPr/>
            </p:nvSpPr>
            <p:spPr bwMode="auto">
              <a:xfrm>
                <a:off x="7989634" y="2885477"/>
                <a:ext cx="849566" cy="376019"/>
              </a:xfrm>
              <a:prstGeom prst="rect">
                <a:avLst/>
              </a:prstGeom>
              <a:solidFill>
                <a:schemeClr val="bg1"/>
              </a:solidFill>
              <a:ln w="28575">
                <a:solidFill>
                  <a:srgbClr val="FF0000"/>
                </a:solidFill>
                <a:miter lim="800000"/>
                <a:headEnd/>
                <a:tailEnd/>
              </a:ln>
              <a:effectLst/>
            </p:spPr>
            <p:txBody>
              <a:bodyPr wrap="none" anchor="ctr"/>
              <a:lstStyle/>
              <a:p>
                <a:pPr algn="ctr" eaLnBrk="0" hangingPunct="0">
                  <a:defRPr/>
                </a:pPr>
                <a:r>
                  <a:rPr lang="en-US" sz="2800" b="1" kern="0" dirty="0" smtClean="0">
                    <a:solidFill>
                      <a:srgbClr val="FF0000"/>
                    </a:solidFill>
                    <a:latin typeface="Times New Roman" pitchFamily="18" charset="0"/>
                    <a:ea typeface="宋体"/>
                  </a:rPr>
                  <a:t>VOR</a:t>
                </a:r>
                <a:endParaRPr lang="en-US" sz="2400" b="1" kern="0" dirty="0">
                  <a:solidFill>
                    <a:srgbClr val="FF0000"/>
                  </a:solidFill>
                  <a:latin typeface="Times New Roman" pitchFamily="18" charset="0"/>
                  <a:ea typeface="宋体"/>
                </a:endParaRPr>
              </a:p>
            </p:txBody>
          </p:sp>
          <p:sp>
            <p:nvSpPr>
              <p:cNvPr id="56" name="Left-Right Arrow 55"/>
              <p:cNvSpPr/>
              <p:nvPr/>
            </p:nvSpPr>
            <p:spPr bwMode="auto">
              <a:xfrm>
                <a:off x="7766537" y="2064213"/>
                <a:ext cx="1309233" cy="366293"/>
              </a:xfrm>
              <a:prstGeom prst="leftRightArrow">
                <a:avLst/>
              </a:prstGeom>
              <a:solidFill>
                <a:schemeClr val="bg1"/>
              </a:solidFill>
              <a:ln w="28575">
                <a:solidFill>
                  <a:srgbClr val="FF0000"/>
                </a:solidFill>
                <a:miter lim="800000"/>
                <a:headEnd/>
                <a:tailEnd/>
              </a:ln>
              <a:effectLst/>
            </p:spPr>
            <p:txBody>
              <a:bodyPr wrap="none" anchor="ctr"/>
              <a:lstStyle/>
              <a:p>
                <a:pPr algn="ctr" eaLnBrk="0" hangingPunct="0"/>
                <a:endParaRPr lang="en-US" sz="2400" b="1" kern="0" dirty="0">
                  <a:solidFill>
                    <a:srgbClr val="FF0000"/>
                  </a:solidFill>
                  <a:latin typeface="Times New Roman" pitchFamily="18" charset="0"/>
                  <a:ea typeface="宋体"/>
                </a:endParaRPr>
              </a:p>
            </p:txBody>
          </p:sp>
        </p:grpSp>
      </p:grpSp>
      <p:sp>
        <p:nvSpPr>
          <p:cNvPr id="2" name="TextBox 1"/>
          <p:cNvSpPr txBox="1"/>
          <p:nvPr/>
        </p:nvSpPr>
        <p:spPr>
          <a:xfrm>
            <a:off x="484336" y="6138884"/>
            <a:ext cx="8364126" cy="584776"/>
          </a:xfrm>
          <a:prstGeom prst="rect">
            <a:avLst/>
          </a:prstGeom>
          <a:noFill/>
        </p:spPr>
        <p:txBody>
          <a:bodyPr wrap="none" rtlCol="0">
            <a:spAutoFit/>
          </a:bodyPr>
          <a:lstStyle/>
          <a:p>
            <a:r>
              <a:rPr lang="en-US" sz="3200" b="1" i="1" dirty="0" smtClean="0">
                <a:solidFill>
                  <a:srgbClr val="FF0000"/>
                </a:solidFill>
              </a:rPr>
              <a:t>BTW, can a new architecture beat the tradeoff?</a:t>
            </a:r>
            <a:endParaRPr lang="en-US" sz="3200" b="1" i="1" dirty="0">
              <a:solidFill>
                <a:srgbClr val="FF0000"/>
              </a:solidFill>
            </a:endParaRPr>
          </a:p>
        </p:txBody>
      </p:sp>
      <p:cxnSp>
        <p:nvCxnSpPr>
          <p:cNvPr id="20" name="Straight Arrow Connector 19"/>
          <p:cNvCxnSpPr>
            <a:stCxn id="2" idx="0"/>
          </p:cNvCxnSpPr>
          <p:nvPr/>
        </p:nvCxnSpPr>
        <p:spPr>
          <a:xfrm flipH="1" flipV="1">
            <a:off x="3501310" y="4923050"/>
            <a:ext cx="1165089" cy="1215834"/>
          </a:xfrm>
          <a:prstGeom prst="straightConnector1">
            <a:avLst/>
          </a:prstGeom>
          <a:ln w="4445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55850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136" y="5720677"/>
            <a:ext cx="8058203" cy="830997"/>
          </a:xfrm>
          <a:prstGeom prst="rect">
            <a:avLst/>
          </a:prstGeom>
          <a:noFill/>
        </p:spPr>
        <p:txBody>
          <a:bodyPr wrap="none" rtlCol="0">
            <a:spAutoFit/>
          </a:bodyPr>
          <a:lstStyle/>
          <a:p>
            <a:r>
              <a:rPr lang="en-US" sz="4800" b="1" i="1" dirty="0" smtClean="0">
                <a:solidFill>
                  <a:srgbClr val="FF0000"/>
                </a:solidFill>
              </a:rPr>
              <a:t>Be careful what you wish for…</a:t>
            </a:r>
          </a:p>
        </p:txBody>
      </p:sp>
      <p:grpSp>
        <p:nvGrpSpPr>
          <p:cNvPr id="4" name="Group 3"/>
          <p:cNvGrpSpPr/>
          <p:nvPr/>
        </p:nvGrpSpPr>
        <p:grpSpPr>
          <a:xfrm>
            <a:off x="285393" y="167995"/>
            <a:ext cx="8946233" cy="5655038"/>
            <a:chOff x="285393" y="-46446"/>
            <a:chExt cx="8946233" cy="5655038"/>
          </a:xfrm>
        </p:grpSpPr>
        <p:cxnSp>
          <p:nvCxnSpPr>
            <p:cNvPr id="5" name="Straight Arrow Connector 4"/>
            <p:cNvCxnSpPr/>
            <p:nvPr/>
          </p:nvCxnSpPr>
          <p:spPr bwMode="auto">
            <a:xfrm>
              <a:off x="1445864" y="4676626"/>
              <a:ext cx="6490362" cy="0"/>
            </a:xfrm>
            <a:prstGeom prst="straightConnector1">
              <a:avLst/>
            </a:prstGeom>
            <a:noFill/>
            <a:ln w="38100"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V="1">
              <a:off x="1450595" y="182154"/>
              <a:ext cx="0" cy="4509006"/>
            </a:xfrm>
            <a:prstGeom prst="straightConnector1">
              <a:avLst/>
            </a:prstGeom>
            <a:noFill/>
            <a:ln w="38100" cap="flat" cmpd="sng" algn="ctr">
              <a:solidFill>
                <a:schemeClr val="tx1"/>
              </a:solidFill>
              <a:prstDash val="solid"/>
              <a:round/>
              <a:headEnd type="none" w="med" len="med"/>
              <a:tailEnd type="arrow"/>
            </a:ln>
            <a:effectLst/>
          </p:spPr>
        </p:cxnSp>
        <p:sp>
          <p:nvSpPr>
            <p:cNvPr id="7" name="TextBox 6"/>
            <p:cNvSpPr txBox="1"/>
            <p:nvPr/>
          </p:nvSpPr>
          <p:spPr>
            <a:xfrm>
              <a:off x="285393" y="731792"/>
              <a:ext cx="1021433" cy="523220"/>
            </a:xfrm>
            <a:prstGeom prst="rect">
              <a:avLst/>
            </a:prstGeom>
            <a:noFill/>
          </p:spPr>
          <p:txBody>
            <a:bodyPr wrap="none" rtlCol="0">
              <a:spAutoFit/>
            </a:bodyPr>
            <a:lstStyle/>
            <a:p>
              <a:r>
                <a:rPr lang="en-US" sz="2800" b="1" dirty="0" smtClean="0">
                  <a:solidFill>
                    <a:srgbClr val="000000"/>
                  </a:solidFill>
                  <a:ea typeface="宋体"/>
                </a:rPr>
                <a:t>Slow</a:t>
              </a:r>
              <a:endParaRPr lang="en-US" sz="2800" b="1" dirty="0">
                <a:solidFill>
                  <a:srgbClr val="000000"/>
                </a:solidFill>
                <a:ea typeface="宋体"/>
              </a:endParaRPr>
            </a:p>
          </p:txBody>
        </p:sp>
        <p:sp>
          <p:nvSpPr>
            <p:cNvPr id="8" name="TextBox 7"/>
            <p:cNvSpPr txBox="1"/>
            <p:nvPr/>
          </p:nvSpPr>
          <p:spPr>
            <a:xfrm>
              <a:off x="367033" y="3901402"/>
              <a:ext cx="925253" cy="523220"/>
            </a:xfrm>
            <a:prstGeom prst="rect">
              <a:avLst/>
            </a:prstGeom>
            <a:noFill/>
          </p:spPr>
          <p:txBody>
            <a:bodyPr wrap="none" rtlCol="0">
              <a:spAutoFit/>
            </a:bodyPr>
            <a:lstStyle/>
            <a:p>
              <a:r>
                <a:rPr lang="en-US" sz="2800" b="1" dirty="0" smtClean="0">
                  <a:solidFill>
                    <a:srgbClr val="000000"/>
                  </a:solidFill>
                  <a:ea typeface="宋体"/>
                </a:rPr>
                <a:t>Fast</a:t>
              </a:r>
              <a:endParaRPr lang="en-US" sz="2800" b="1" dirty="0">
                <a:solidFill>
                  <a:srgbClr val="000000"/>
                </a:solidFill>
                <a:ea typeface="宋体"/>
              </a:endParaRPr>
            </a:p>
          </p:txBody>
        </p:sp>
        <p:sp>
          <p:nvSpPr>
            <p:cNvPr id="9" name="TextBox 8"/>
            <p:cNvSpPr txBox="1"/>
            <p:nvPr/>
          </p:nvSpPr>
          <p:spPr>
            <a:xfrm>
              <a:off x="1717104" y="4644758"/>
              <a:ext cx="1523174" cy="523220"/>
            </a:xfrm>
            <a:prstGeom prst="rect">
              <a:avLst/>
            </a:prstGeom>
            <a:noFill/>
          </p:spPr>
          <p:txBody>
            <a:bodyPr wrap="none" rtlCol="0">
              <a:spAutoFit/>
            </a:bodyPr>
            <a:lstStyle/>
            <a:p>
              <a:r>
                <a:rPr lang="en-US" sz="2800" b="1" dirty="0" smtClean="0">
                  <a:solidFill>
                    <a:srgbClr val="000000"/>
                  </a:solidFill>
                  <a:ea typeface="宋体"/>
                </a:rPr>
                <a:t>Flexible</a:t>
              </a:r>
              <a:endParaRPr lang="en-US" sz="2800" b="1" dirty="0">
                <a:solidFill>
                  <a:srgbClr val="000000"/>
                </a:solidFill>
                <a:ea typeface="宋体"/>
              </a:endParaRPr>
            </a:p>
          </p:txBody>
        </p:sp>
        <p:sp>
          <p:nvSpPr>
            <p:cNvPr id="10" name="TextBox 9"/>
            <p:cNvSpPr txBox="1"/>
            <p:nvPr/>
          </p:nvSpPr>
          <p:spPr>
            <a:xfrm>
              <a:off x="6032562" y="4598182"/>
              <a:ext cx="1742785" cy="523220"/>
            </a:xfrm>
            <a:prstGeom prst="rect">
              <a:avLst/>
            </a:prstGeom>
            <a:noFill/>
          </p:spPr>
          <p:txBody>
            <a:bodyPr wrap="none" rtlCol="0">
              <a:spAutoFit/>
            </a:bodyPr>
            <a:lstStyle/>
            <a:p>
              <a:r>
                <a:rPr lang="en-US" sz="2800" b="1" dirty="0" smtClean="0">
                  <a:solidFill>
                    <a:srgbClr val="000000"/>
                  </a:solidFill>
                  <a:ea typeface="宋体"/>
                </a:rPr>
                <a:t>Inflexible</a:t>
              </a:r>
              <a:endParaRPr lang="en-US" sz="2800" b="1" dirty="0">
                <a:solidFill>
                  <a:srgbClr val="000000"/>
                </a:solidFill>
                <a:ea typeface="宋体"/>
              </a:endParaRPr>
            </a:p>
          </p:txBody>
        </p:sp>
        <p:sp>
          <p:nvSpPr>
            <p:cNvPr id="11" name="TextBox 10"/>
            <p:cNvSpPr txBox="1"/>
            <p:nvPr/>
          </p:nvSpPr>
          <p:spPr>
            <a:xfrm>
              <a:off x="1701901" y="5085372"/>
              <a:ext cx="1523174" cy="523220"/>
            </a:xfrm>
            <a:prstGeom prst="rect">
              <a:avLst/>
            </a:prstGeom>
            <a:noFill/>
          </p:spPr>
          <p:txBody>
            <a:bodyPr wrap="none" rtlCol="0">
              <a:spAutoFit/>
            </a:bodyPr>
            <a:lstStyle/>
            <a:p>
              <a:r>
                <a:rPr lang="en-US" sz="2800" b="1" dirty="0" smtClean="0">
                  <a:solidFill>
                    <a:srgbClr val="000000"/>
                  </a:solidFill>
                  <a:ea typeface="宋体"/>
                </a:rPr>
                <a:t>General</a:t>
              </a:r>
              <a:endParaRPr lang="en-US" sz="2800" b="1" dirty="0">
                <a:solidFill>
                  <a:srgbClr val="000000"/>
                </a:solidFill>
                <a:ea typeface="宋体"/>
              </a:endParaRPr>
            </a:p>
          </p:txBody>
        </p:sp>
        <p:sp>
          <p:nvSpPr>
            <p:cNvPr id="12" name="TextBox 11"/>
            <p:cNvSpPr txBox="1"/>
            <p:nvPr/>
          </p:nvSpPr>
          <p:spPr>
            <a:xfrm>
              <a:off x="6032562" y="5085372"/>
              <a:ext cx="1443024" cy="523220"/>
            </a:xfrm>
            <a:prstGeom prst="rect">
              <a:avLst/>
            </a:prstGeom>
            <a:noFill/>
          </p:spPr>
          <p:txBody>
            <a:bodyPr wrap="none" rtlCol="0">
              <a:spAutoFit/>
            </a:bodyPr>
            <a:lstStyle/>
            <a:p>
              <a:r>
                <a:rPr lang="en-US" sz="2800" b="1" dirty="0" smtClean="0">
                  <a:solidFill>
                    <a:srgbClr val="000000"/>
                  </a:solidFill>
                  <a:ea typeface="宋体"/>
                </a:rPr>
                <a:t>Special</a:t>
              </a:r>
              <a:endParaRPr lang="en-US" sz="2800" b="1" dirty="0">
                <a:solidFill>
                  <a:srgbClr val="000000"/>
                </a:solidFill>
                <a:ea typeface="宋体"/>
              </a:endParaRPr>
            </a:p>
          </p:txBody>
        </p:sp>
        <p:grpSp>
          <p:nvGrpSpPr>
            <p:cNvPr id="13" name="Group 12"/>
            <p:cNvGrpSpPr/>
            <p:nvPr/>
          </p:nvGrpSpPr>
          <p:grpSpPr>
            <a:xfrm>
              <a:off x="1611625" y="2010954"/>
              <a:ext cx="6858001" cy="3063404"/>
              <a:chOff x="4469265" y="2574869"/>
              <a:chExt cx="4369205" cy="1580265"/>
            </a:xfrm>
          </p:grpSpPr>
          <p:sp>
            <p:nvSpPr>
              <p:cNvPr id="14" name="Content Placeholder 5"/>
              <p:cNvSpPr txBox="1">
                <a:spLocks/>
              </p:cNvSpPr>
              <p:nvPr/>
            </p:nvSpPr>
            <p:spPr>
              <a:xfrm>
                <a:off x="4469265" y="2574869"/>
                <a:ext cx="1081241" cy="1580265"/>
              </a:xfrm>
              <a:prstGeom prst="rect">
                <a:avLst/>
              </a:prstGeom>
            </p:spPr>
            <p:txBody>
              <a:bodyPr/>
              <a:lstStyle/>
              <a:p>
                <a:pPr marL="342900" indent="-342900">
                  <a:lnSpc>
                    <a:spcPts val="3200"/>
                  </a:lnSpc>
                  <a:defRPr/>
                </a:pPr>
                <a:r>
                  <a:rPr lang="en-US" sz="2800" b="1" kern="0" dirty="0" smtClean="0">
                    <a:solidFill>
                      <a:srgbClr val="0000FF"/>
                    </a:solidFill>
                    <a:ea typeface="宋体"/>
                  </a:rPr>
                  <a:t>Apps</a:t>
                </a:r>
              </a:p>
              <a:p>
                <a:pPr marL="342900" indent="-342900">
                  <a:lnSpc>
                    <a:spcPts val="3200"/>
                  </a:lnSpc>
                  <a:defRPr/>
                </a:pPr>
                <a:r>
                  <a:rPr lang="en-US" sz="2800" kern="0" dirty="0" smtClean="0">
                    <a:solidFill>
                      <a:srgbClr val="EFF4FF"/>
                    </a:solidFill>
                    <a:ea typeface="宋体"/>
                  </a:rPr>
                  <a:t>OS</a:t>
                </a:r>
              </a:p>
              <a:p>
                <a:pPr marL="342900" indent="-342900">
                  <a:lnSpc>
                    <a:spcPts val="3200"/>
                  </a:lnSpc>
                  <a:defRPr/>
                </a:pPr>
                <a:r>
                  <a:rPr lang="en-US" sz="2800" kern="0" dirty="0" smtClean="0">
                    <a:solidFill>
                      <a:srgbClr val="EFF4FF"/>
                    </a:solidFill>
                    <a:ea typeface="宋体"/>
                  </a:rPr>
                  <a:t>HW</a:t>
                </a:r>
              </a:p>
              <a:p>
                <a:pPr marL="342900" indent="-342900">
                  <a:lnSpc>
                    <a:spcPts val="3200"/>
                  </a:lnSpc>
                  <a:defRPr/>
                </a:pPr>
                <a:r>
                  <a:rPr lang="en-US" sz="2800" kern="0" dirty="0" smtClean="0">
                    <a:solidFill>
                      <a:srgbClr val="EFF4FF"/>
                    </a:solidFill>
                    <a:ea typeface="宋体"/>
                  </a:rPr>
                  <a:t>Dig.</a:t>
                </a:r>
              </a:p>
              <a:p>
                <a:pPr marL="342900" indent="-342900">
                  <a:lnSpc>
                    <a:spcPts val="3200"/>
                  </a:lnSpc>
                  <a:defRPr/>
                </a:pPr>
                <a:r>
                  <a:rPr lang="en-US" sz="2800" kern="0" dirty="0" smtClean="0">
                    <a:solidFill>
                      <a:srgbClr val="EFF4FF"/>
                    </a:solidFill>
                    <a:ea typeface="宋体"/>
                  </a:rPr>
                  <a:t>Lump.</a:t>
                </a:r>
              </a:p>
              <a:p>
                <a:pPr marL="342900" indent="-342900">
                  <a:lnSpc>
                    <a:spcPts val="3200"/>
                  </a:lnSpc>
                  <a:defRPr/>
                </a:pPr>
                <a:r>
                  <a:rPr lang="en-US" sz="2800" kern="0" dirty="0" smtClean="0">
                    <a:solidFill>
                      <a:srgbClr val="EFF4FF"/>
                    </a:solidFill>
                    <a:ea typeface="宋体"/>
                  </a:rPr>
                  <a:t>Distrib</a:t>
                </a:r>
                <a:r>
                  <a:rPr lang="en-US" sz="2800" kern="0" dirty="0" smtClean="0">
                    <a:solidFill>
                      <a:srgbClr val="CCECFF"/>
                    </a:solidFill>
                    <a:ea typeface="宋体"/>
                  </a:rPr>
                  <a:t>.</a:t>
                </a:r>
                <a:endParaRPr lang="en-US" sz="2800" kern="0" dirty="0">
                  <a:solidFill>
                    <a:srgbClr val="CCECFF"/>
                  </a:solidFill>
                  <a:ea typeface="宋体"/>
                </a:endParaRPr>
              </a:p>
            </p:txBody>
          </p:sp>
          <p:sp>
            <p:nvSpPr>
              <p:cNvPr id="15" name="Content Placeholder 5"/>
              <p:cNvSpPr txBox="1">
                <a:spLocks/>
              </p:cNvSpPr>
              <p:nvPr/>
            </p:nvSpPr>
            <p:spPr>
              <a:xfrm>
                <a:off x="5314330" y="2574869"/>
                <a:ext cx="1101168"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OS</a:t>
                </a:r>
              </a:p>
              <a:p>
                <a:pPr marL="342900" indent="-342900">
                  <a:lnSpc>
                    <a:spcPts val="3200"/>
                  </a:lnSpc>
                  <a:defRPr/>
                </a:pPr>
                <a:r>
                  <a:rPr lang="en-US" sz="2800" kern="0" dirty="0">
                    <a:solidFill>
                      <a:srgbClr val="EFF4FF"/>
                    </a:solidFill>
                    <a:ea typeface="宋体"/>
                  </a:rPr>
                  <a:t>HW</a:t>
                </a:r>
              </a:p>
              <a:p>
                <a:pPr marL="342900" indent="-342900">
                  <a:lnSpc>
                    <a:spcPts val="3200"/>
                  </a:lnSpc>
                  <a:defRPr/>
                </a:pPr>
                <a:r>
                  <a:rPr lang="en-US" sz="2800" kern="0" dirty="0">
                    <a:solidFill>
                      <a:srgbClr val="EFF4FF"/>
                    </a:solidFill>
                    <a:ea typeface="宋体"/>
                  </a:rPr>
                  <a:t>Dig</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Lump</a:t>
                </a:r>
                <a:r>
                  <a:rPr lang="en-US" sz="2800" kern="0" dirty="0" smtClean="0">
                    <a:solidFill>
                      <a:srgbClr val="99CCFF"/>
                    </a:solidFill>
                    <a:ea typeface="宋体"/>
                  </a:rPr>
                  <a:t>.</a:t>
                </a:r>
              </a:p>
              <a:p>
                <a:pPr marL="342900" indent="-342900">
                  <a:lnSpc>
                    <a:spcPts val="3200"/>
                  </a:lnSpc>
                  <a:defRPr/>
                </a:pPr>
                <a:r>
                  <a:rPr lang="en-US" sz="2800" kern="0" dirty="0">
                    <a:solidFill>
                      <a:srgbClr val="EFF4FF"/>
                    </a:solidFill>
                    <a:ea typeface="宋体"/>
                  </a:rPr>
                  <a:t>Distrib</a:t>
                </a:r>
                <a:r>
                  <a:rPr lang="en-US" sz="2800" kern="0" dirty="0" smtClean="0">
                    <a:solidFill>
                      <a:srgbClr val="0070C0"/>
                    </a:solidFill>
                    <a:ea typeface="宋体"/>
                  </a:rPr>
                  <a:t>.</a:t>
                </a:r>
                <a:endParaRPr lang="en-US" sz="2800" kern="0" dirty="0">
                  <a:solidFill>
                    <a:srgbClr val="0070C0"/>
                  </a:solidFill>
                  <a:ea typeface="宋体"/>
                </a:endParaRPr>
              </a:p>
            </p:txBody>
          </p:sp>
          <p:sp>
            <p:nvSpPr>
              <p:cNvPr id="16" name="Content Placeholder 5"/>
              <p:cNvSpPr txBox="1">
                <a:spLocks/>
              </p:cNvSpPr>
              <p:nvPr/>
            </p:nvSpPr>
            <p:spPr>
              <a:xfrm>
                <a:off x="6141585" y="2574869"/>
                <a:ext cx="1108942"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Digital</a:t>
                </a:r>
              </a:p>
              <a:p>
                <a:pPr marL="342900" indent="-342900">
                  <a:lnSpc>
                    <a:spcPts val="3200"/>
                  </a:lnSpc>
                  <a:defRPr/>
                </a:pPr>
                <a:r>
                  <a:rPr lang="en-US" sz="2800" kern="0" dirty="0">
                    <a:solidFill>
                      <a:srgbClr val="EFF4FF"/>
                    </a:solidFill>
                    <a:ea typeface="宋体"/>
                  </a:rPr>
                  <a:t>Lump</a:t>
                </a:r>
                <a:r>
                  <a:rPr lang="en-US" sz="2800" kern="0" dirty="0">
                    <a:solidFill>
                      <a:srgbClr val="CCECFF"/>
                    </a:solidFill>
                    <a:ea typeface="宋体"/>
                  </a:rPr>
                  <a:t>.</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7" name="Content Placeholder 5"/>
              <p:cNvSpPr txBox="1">
                <a:spLocks/>
              </p:cNvSpPr>
              <p:nvPr/>
            </p:nvSpPr>
            <p:spPr>
              <a:xfrm>
                <a:off x="7039200" y="2574869"/>
                <a:ext cx="1070003"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Lumped</a:t>
                </a:r>
              </a:p>
              <a:p>
                <a:pPr marL="342900" indent="-342900">
                  <a:lnSpc>
                    <a:spcPts val="3200"/>
                  </a:lnSpc>
                  <a:defRPr/>
                </a:pPr>
                <a:r>
                  <a:rPr lang="en-US" sz="2800" kern="0" dirty="0">
                    <a:solidFill>
                      <a:srgbClr val="EFF4FF"/>
                    </a:solidFill>
                    <a:ea typeface="宋体"/>
                  </a:rPr>
                  <a:t>Distrib</a:t>
                </a:r>
                <a:r>
                  <a:rPr lang="en-US" sz="2800" kern="0" dirty="0">
                    <a:solidFill>
                      <a:srgbClr val="CCECFF"/>
                    </a:solidFill>
                    <a:ea typeface="宋体"/>
                  </a:rPr>
                  <a:t>.</a:t>
                </a:r>
              </a:p>
            </p:txBody>
          </p:sp>
          <p:sp>
            <p:nvSpPr>
              <p:cNvPr id="18" name="Content Placeholder 5"/>
              <p:cNvSpPr txBox="1">
                <a:spLocks/>
              </p:cNvSpPr>
              <p:nvPr/>
            </p:nvSpPr>
            <p:spPr>
              <a:xfrm>
                <a:off x="7918036" y="2574869"/>
                <a:ext cx="920434" cy="1580265"/>
              </a:xfrm>
              <a:prstGeom prst="rect">
                <a:avLst/>
              </a:prstGeom>
            </p:spPr>
            <p:txBody>
              <a:bodyPr/>
              <a:lstStyle/>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endParaRPr lang="en-US" sz="2800" kern="0" dirty="0" smtClean="0">
                  <a:solidFill>
                    <a:srgbClr val="0070C0"/>
                  </a:solidFill>
                  <a:ea typeface="宋体"/>
                </a:endParaRPr>
              </a:p>
              <a:p>
                <a:pPr marL="342900" indent="-342900">
                  <a:lnSpc>
                    <a:spcPts val="3200"/>
                  </a:lnSpc>
                  <a:defRPr/>
                </a:pPr>
                <a:r>
                  <a:rPr lang="en-US" sz="2800" b="1" kern="0" dirty="0">
                    <a:solidFill>
                      <a:srgbClr val="0000FF"/>
                    </a:solidFill>
                    <a:ea typeface="宋体"/>
                  </a:rPr>
                  <a:t>Distrib</a:t>
                </a:r>
                <a:r>
                  <a:rPr lang="en-US" sz="2800" b="1" kern="0" dirty="0" smtClean="0">
                    <a:solidFill>
                      <a:srgbClr val="0070C0"/>
                    </a:solidFill>
                    <a:ea typeface="宋体"/>
                  </a:rPr>
                  <a:t>.</a:t>
                </a:r>
                <a:endParaRPr lang="en-US" sz="2800" b="1" kern="0" dirty="0">
                  <a:solidFill>
                    <a:srgbClr val="0070C0"/>
                  </a:solidFill>
                  <a:ea typeface="宋体"/>
                </a:endParaRPr>
              </a:p>
            </p:txBody>
          </p:sp>
        </p:grpSp>
        <p:grpSp>
          <p:nvGrpSpPr>
            <p:cNvPr id="42" name="Group 41"/>
            <p:cNvGrpSpPr/>
            <p:nvPr/>
          </p:nvGrpSpPr>
          <p:grpSpPr>
            <a:xfrm>
              <a:off x="1459226" y="-46446"/>
              <a:ext cx="7772400" cy="3886200"/>
              <a:chOff x="1600200" y="457200"/>
              <a:chExt cx="7772400" cy="3886200"/>
            </a:xfrm>
          </p:grpSpPr>
          <p:sp>
            <p:nvSpPr>
              <p:cNvPr id="43" name="TextBox 42"/>
              <p:cNvSpPr txBox="1"/>
              <p:nvPr/>
            </p:nvSpPr>
            <p:spPr>
              <a:xfrm>
                <a:off x="6150592" y="2234625"/>
                <a:ext cx="12192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Sense</a:t>
                </a:r>
              </a:p>
            </p:txBody>
          </p:sp>
          <p:sp>
            <p:nvSpPr>
              <p:cNvPr id="44" name="TextBox 43"/>
              <p:cNvSpPr txBox="1"/>
              <p:nvPr/>
            </p:nvSpPr>
            <p:spPr>
              <a:xfrm>
                <a:off x="4267200" y="2234625"/>
                <a:ext cx="1143000" cy="523220"/>
              </a:xfrm>
              <a:prstGeom prst="rect">
                <a:avLst/>
              </a:prstGeom>
              <a:solidFill>
                <a:srgbClr val="FFFF00"/>
              </a:solidFill>
              <a:ln w="38100">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Motor</a:t>
                </a:r>
              </a:p>
            </p:txBody>
          </p:sp>
          <p:sp>
            <p:nvSpPr>
              <p:cNvPr id="45" name="TextBox 44"/>
              <p:cNvSpPr txBox="1"/>
              <p:nvPr/>
            </p:nvSpPr>
            <p:spPr>
              <a:xfrm>
                <a:off x="1600200" y="990600"/>
                <a:ext cx="1828800" cy="523220"/>
              </a:xfrm>
              <a:prstGeom prst="rect">
                <a:avLst/>
              </a:prstGeom>
              <a:solidFill>
                <a:srgbClr val="CCFFFF"/>
              </a:solidFill>
              <a:ln>
                <a:solidFill>
                  <a:sysClr val="windowText" lastClr="000000"/>
                </a:solidFill>
              </a:ln>
              <a:effectLst/>
            </p:spPr>
            <p:txBody>
              <a:bodyPr wrap="square" rtlCol="0">
                <a:spAutoFit/>
              </a:bodyPr>
              <a:lstStyle/>
              <a:p>
                <a:pPr algn="ctr">
                  <a:defRPr/>
                </a:pPr>
                <a:r>
                  <a:rPr lang="en-US" sz="2800" kern="0" dirty="0" smtClean="0">
                    <a:solidFill>
                      <a:sysClr val="windowText" lastClr="000000"/>
                    </a:solidFill>
                  </a:rPr>
                  <a:t>Prefrontal</a:t>
                </a:r>
              </a:p>
            </p:txBody>
          </p:sp>
          <p:sp>
            <p:nvSpPr>
              <p:cNvPr id="46" name="Left Arrow 45"/>
              <p:cNvSpPr/>
              <p:nvPr/>
            </p:nvSpPr>
            <p:spPr bwMode="auto">
              <a:xfrm>
                <a:off x="5334000" y="2234625"/>
                <a:ext cx="914400" cy="533400"/>
              </a:xfrm>
              <a:prstGeom prst="leftArrow">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400" dirty="0" smtClean="0">
                    <a:solidFill>
                      <a:srgbClr val="000000"/>
                    </a:solidFill>
                  </a:rPr>
                  <a:t>Fast</a:t>
                </a:r>
              </a:p>
            </p:txBody>
          </p:sp>
          <p:sp>
            <p:nvSpPr>
              <p:cNvPr id="47" name="Right Arrow 46"/>
              <p:cNvSpPr/>
              <p:nvPr/>
            </p:nvSpPr>
            <p:spPr bwMode="auto">
              <a:xfrm rot="1328666">
                <a:off x="3168420" y="1444152"/>
                <a:ext cx="1518744" cy="1066800"/>
              </a:xfrm>
              <a:prstGeom prst="rightArrow">
                <a:avLst/>
              </a:prstGeom>
              <a:solidFill>
                <a:srgbClr val="99FF99"/>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Learn</a:t>
                </a:r>
              </a:p>
            </p:txBody>
          </p:sp>
          <p:sp>
            <p:nvSpPr>
              <p:cNvPr id="48" name="TextBox 47"/>
              <p:cNvSpPr txBox="1"/>
              <p:nvPr/>
            </p:nvSpPr>
            <p:spPr>
              <a:xfrm>
                <a:off x="7729831" y="3758625"/>
                <a:ext cx="1414169" cy="584775"/>
              </a:xfrm>
              <a:prstGeom prst="rect">
                <a:avLst/>
              </a:prstGeom>
              <a:noFill/>
            </p:spPr>
            <p:txBody>
              <a:bodyPr wrap="none" rtlCol="0">
                <a:spAutoFit/>
              </a:bodyPr>
              <a:lstStyle/>
              <a:p>
                <a:pPr algn="ctr"/>
                <a:r>
                  <a:rPr lang="en-US" sz="3200" b="1" dirty="0" smtClean="0">
                    <a:solidFill>
                      <a:srgbClr val="FF0000"/>
                    </a:solidFill>
                  </a:rPr>
                  <a:t>Reflex</a:t>
                </a:r>
                <a:endParaRPr lang="en-US" sz="2800" b="1" dirty="0" smtClean="0">
                  <a:solidFill>
                    <a:srgbClr val="FF0000"/>
                  </a:solidFill>
                </a:endParaRPr>
              </a:p>
            </p:txBody>
          </p:sp>
          <p:sp>
            <p:nvSpPr>
              <p:cNvPr id="49" name="Right Arrow 48"/>
              <p:cNvSpPr/>
              <p:nvPr/>
            </p:nvSpPr>
            <p:spPr bwMode="auto">
              <a:xfrm rot="1614512">
                <a:off x="6244365" y="2845735"/>
                <a:ext cx="1718575" cy="1066800"/>
              </a:xfrm>
              <a:prstGeom prst="rightArrow">
                <a:avLst/>
              </a:prstGeom>
              <a:solidFill>
                <a:srgbClr val="FFCCCC"/>
              </a:solidFill>
              <a:ln w="28575" cap="flat" cmpd="sng" algn="ctr">
                <a:solidFill>
                  <a:schemeClr val="tx1"/>
                </a:solidFill>
                <a:prstDash val="solid"/>
                <a:round/>
                <a:headEnd type="none" w="med" len="med"/>
                <a:tailEnd type="none" w="med" len="med"/>
              </a:ln>
              <a:effectLst>
                <a:outerShdw blurRad="50800" dist="165100" dir="13500000" algn="br" rotWithShape="0">
                  <a:prstClr val="black">
                    <a:alpha val="90000"/>
                  </a:prstClr>
                </a:outerShdw>
              </a:effectLst>
            </p:spPr>
            <p:txBody>
              <a:bodyPr vert="horz" wrap="square" lIns="91440" tIns="45720" rIns="91440" bIns="45720" numCol="1" rtlCol="0" anchor="ctr" anchorCtr="1" compatLnSpc="1">
                <a:prstTxWarp prst="textNoShape">
                  <a:avLst/>
                </a:prstTxWarp>
              </a:bodyPr>
              <a:lstStyle/>
              <a:p>
                <a:pPr fontAlgn="base">
                  <a:spcBef>
                    <a:spcPct val="0"/>
                  </a:spcBef>
                  <a:spcAft>
                    <a:spcPct val="0"/>
                  </a:spcAft>
                </a:pPr>
                <a:r>
                  <a:rPr lang="en-US" sz="2800" b="1" dirty="0" smtClean="0">
                    <a:solidFill>
                      <a:srgbClr val="000000"/>
                    </a:solidFill>
                  </a:rPr>
                  <a:t>Evolve</a:t>
                </a:r>
              </a:p>
            </p:txBody>
          </p:sp>
          <p:pic>
            <p:nvPicPr>
              <p:cNvPr id="50"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l="30000" t="40000" r="30000" b="45000"/>
              <a:stretch>
                <a:fillRect/>
              </a:stretch>
            </p:blipFill>
            <p:spPr bwMode="auto">
              <a:xfrm>
                <a:off x="5457675" y="721412"/>
                <a:ext cx="1760355" cy="576354"/>
              </a:xfrm>
              <a:prstGeom prst="rect">
                <a:avLst/>
              </a:prstGeom>
              <a:noFill/>
            </p:spPr>
          </p:pic>
          <p:pic>
            <p:nvPicPr>
              <p:cNvPr id="51" name="Picture 4" descr="http://2.bp.blogspot.com/-dFd97rypwNk/TaM_BYxkhJI/AAAAAAAAAHM/ahP6A6w7tkg/s1600/hand+woma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457675" y="470254"/>
                <a:ext cx="1670348" cy="1458361"/>
              </a:xfrm>
              <a:prstGeom prst="rect">
                <a:avLst/>
              </a:prstGeom>
              <a:noFill/>
            </p:spPr>
          </p:pic>
          <p:sp>
            <p:nvSpPr>
              <p:cNvPr id="52" name="Rectangle 9"/>
              <p:cNvSpPr>
                <a:spLocks noChangeArrowheads="1"/>
              </p:cNvSpPr>
              <p:nvPr/>
            </p:nvSpPr>
            <p:spPr bwMode="auto">
              <a:xfrm>
                <a:off x="6739860" y="457200"/>
                <a:ext cx="956340" cy="432427"/>
              </a:xfrm>
              <a:prstGeom prst="rect">
                <a:avLst/>
              </a:prstGeom>
              <a:solidFill>
                <a:schemeClr val="bg1"/>
              </a:solidFill>
              <a:ln w="38100">
                <a:solidFill>
                  <a:schemeClr val="tx1"/>
                </a:solidFill>
                <a:miter lim="800000"/>
                <a:headEnd/>
                <a:tailEnd/>
              </a:ln>
              <a:effectLst/>
            </p:spPr>
            <p:txBody>
              <a:bodyPr wrap="none" anchor="ctr"/>
              <a:lstStyle/>
              <a:p>
                <a:pPr algn="ctr" eaLnBrk="0" hangingPunct="0"/>
                <a:r>
                  <a:rPr lang="en-US" sz="2800" kern="0" dirty="0" smtClean="0">
                    <a:solidFill>
                      <a:srgbClr val="000000"/>
                    </a:solidFill>
                    <a:latin typeface="Times New Roman" pitchFamily="18" charset="0"/>
                    <a:ea typeface="宋体"/>
                  </a:rPr>
                  <a:t>vision</a:t>
                </a:r>
                <a:endParaRPr lang="en-US" sz="2800" kern="0" dirty="0">
                  <a:solidFill>
                    <a:srgbClr val="000000"/>
                  </a:solidFill>
                  <a:latin typeface="Times New Roman" pitchFamily="18" charset="0"/>
                  <a:ea typeface="宋体"/>
                </a:endParaRPr>
              </a:p>
            </p:txBody>
          </p:sp>
          <p:sp>
            <p:nvSpPr>
              <p:cNvPr id="53" name="Left-Right Arrow 52"/>
              <p:cNvSpPr/>
              <p:nvPr/>
            </p:nvSpPr>
            <p:spPr bwMode="auto">
              <a:xfrm>
                <a:off x="5710281" y="1297765"/>
                <a:ext cx="1309233" cy="366293"/>
              </a:xfrm>
              <a:prstGeom prst="leftRightArrow">
                <a:avLst/>
              </a:prstGeom>
              <a:solidFill>
                <a:schemeClr val="bg1"/>
              </a:solidFill>
              <a:ln w="38100">
                <a:solidFill>
                  <a:schemeClr val="tx1"/>
                </a:solidFill>
                <a:miter lim="800000"/>
                <a:headEnd/>
                <a:tailEnd/>
              </a:ln>
              <a:effectLst/>
            </p:spPr>
            <p:txBody>
              <a:bodyPr wrap="none" anchor="ctr"/>
              <a:lstStyle/>
              <a:p>
                <a:pPr algn="ctr" eaLnBrk="0" hangingPunct="0"/>
                <a:endParaRPr lang="en-US" sz="2400" kern="0" dirty="0">
                  <a:solidFill>
                    <a:srgbClr val="000000"/>
                  </a:solidFill>
                  <a:latin typeface="Times New Roman" pitchFamily="18" charset="0"/>
                  <a:ea typeface="宋体"/>
                </a:endParaRPr>
              </a:p>
            </p:txBody>
          </p:sp>
          <p:pic>
            <p:nvPicPr>
              <p:cNvPr id="54" name="Picture 2" descr="http://www.publicdomainpictures.net/pictures/50000/nahled/woman-face.jp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7467600" y="1841966"/>
                <a:ext cx="1905000" cy="1663234"/>
              </a:xfrm>
              <a:prstGeom prst="rect">
                <a:avLst/>
              </a:prstGeom>
              <a:noFill/>
              <a:ln>
                <a:noFill/>
              </a:ln>
            </p:spPr>
          </p:pic>
          <p:sp>
            <p:nvSpPr>
              <p:cNvPr id="55" name="Rectangle 9"/>
              <p:cNvSpPr>
                <a:spLocks noChangeArrowheads="1"/>
              </p:cNvSpPr>
              <p:nvPr/>
            </p:nvSpPr>
            <p:spPr bwMode="auto">
              <a:xfrm>
                <a:off x="7989634" y="2885477"/>
                <a:ext cx="849566" cy="376019"/>
              </a:xfrm>
              <a:prstGeom prst="rect">
                <a:avLst/>
              </a:prstGeom>
              <a:solidFill>
                <a:schemeClr val="bg1"/>
              </a:solidFill>
              <a:ln w="28575">
                <a:solidFill>
                  <a:srgbClr val="FF0000"/>
                </a:solidFill>
                <a:miter lim="800000"/>
                <a:headEnd/>
                <a:tailEnd/>
              </a:ln>
              <a:effectLst/>
            </p:spPr>
            <p:txBody>
              <a:bodyPr wrap="none" anchor="ctr"/>
              <a:lstStyle/>
              <a:p>
                <a:pPr algn="ctr" eaLnBrk="0" hangingPunct="0">
                  <a:defRPr/>
                </a:pPr>
                <a:r>
                  <a:rPr lang="en-US" sz="2800" b="1" kern="0" dirty="0" smtClean="0">
                    <a:solidFill>
                      <a:srgbClr val="FF0000"/>
                    </a:solidFill>
                    <a:latin typeface="Times New Roman" pitchFamily="18" charset="0"/>
                    <a:ea typeface="宋体"/>
                  </a:rPr>
                  <a:t>VOR</a:t>
                </a:r>
                <a:endParaRPr lang="en-US" sz="2400" b="1" kern="0" dirty="0">
                  <a:solidFill>
                    <a:srgbClr val="FF0000"/>
                  </a:solidFill>
                  <a:latin typeface="Times New Roman" pitchFamily="18" charset="0"/>
                  <a:ea typeface="宋体"/>
                </a:endParaRPr>
              </a:p>
            </p:txBody>
          </p:sp>
          <p:sp>
            <p:nvSpPr>
              <p:cNvPr id="56" name="Left-Right Arrow 55"/>
              <p:cNvSpPr/>
              <p:nvPr/>
            </p:nvSpPr>
            <p:spPr bwMode="auto">
              <a:xfrm>
                <a:off x="7766537" y="2064213"/>
                <a:ext cx="1309233" cy="366293"/>
              </a:xfrm>
              <a:prstGeom prst="leftRightArrow">
                <a:avLst/>
              </a:prstGeom>
              <a:solidFill>
                <a:schemeClr val="bg1"/>
              </a:solidFill>
              <a:ln w="28575">
                <a:solidFill>
                  <a:srgbClr val="FF0000"/>
                </a:solidFill>
                <a:miter lim="800000"/>
                <a:headEnd/>
                <a:tailEnd/>
              </a:ln>
              <a:effectLst/>
            </p:spPr>
            <p:txBody>
              <a:bodyPr wrap="none" anchor="ctr"/>
              <a:lstStyle/>
              <a:p>
                <a:pPr algn="ctr" eaLnBrk="0" hangingPunct="0"/>
                <a:endParaRPr lang="en-US" sz="2400" b="1" kern="0" dirty="0">
                  <a:solidFill>
                    <a:srgbClr val="FF0000"/>
                  </a:solidFill>
                  <a:latin typeface="Times New Roman" pitchFamily="18" charset="0"/>
                  <a:ea typeface="宋体"/>
                </a:endParaRPr>
              </a:p>
            </p:txBody>
          </p:sp>
        </p:grpSp>
        <p:pic>
          <p:nvPicPr>
            <p:cNvPr id="33" name="Picture 4" descr="http://www.startrek.com/legacy_media/images/200509/ds9-401-locutus-at-wolf359-02/320x240.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20000" contrast="20000"/>
                      </a14:imgEffect>
                    </a14:imgLayer>
                  </a14:imgProps>
                </a:ext>
              </a:extLst>
            </a:blip>
            <a:srcRect l="19162" t="7591" r="17069" b="8346"/>
            <a:stretch/>
          </p:blipFill>
          <p:spPr bwMode="auto">
            <a:xfrm>
              <a:off x="1466603" y="2869836"/>
              <a:ext cx="1842162" cy="1821324"/>
            </a:xfrm>
            <a:prstGeom prst="rect">
              <a:avLst/>
            </a:prstGeom>
            <a:noFill/>
          </p:spPr>
        </p:pic>
      </p:grpSp>
      <p:sp>
        <p:nvSpPr>
          <p:cNvPr id="20" name="TextBox 19"/>
          <p:cNvSpPr txBox="1"/>
          <p:nvPr/>
        </p:nvSpPr>
        <p:spPr>
          <a:xfrm>
            <a:off x="0" y="6550223"/>
            <a:ext cx="6346484" cy="307777"/>
          </a:xfrm>
          <a:prstGeom prst="rect">
            <a:avLst/>
          </a:prstGeom>
          <a:noFill/>
        </p:spPr>
        <p:txBody>
          <a:bodyPr wrap="none" rtlCol="0">
            <a:spAutoFit/>
          </a:bodyPr>
          <a:lstStyle/>
          <a:p>
            <a:r>
              <a:rPr lang="en-US" sz="1400" b="1" i="1" dirty="0" smtClean="0">
                <a:solidFill>
                  <a:srgbClr val="FF0000"/>
                </a:solidFill>
                <a:hlinkClick r:id="rId7"/>
              </a:rPr>
              <a:t>http://packetpushers.net/artificial-intelligence-brains-networks-bugs-complexity/</a:t>
            </a:r>
            <a:endParaRPr lang="en-US" sz="1400" b="1" i="1" dirty="0">
              <a:solidFill>
                <a:srgbClr val="FF0000"/>
              </a:solidFill>
            </a:endParaRPr>
          </a:p>
        </p:txBody>
      </p:sp>
    </p:spTree>
    <p:extLst>
      <p:ext uri="{BB962C8B-B14F-4D97-AF65-F5344CB8AC3E}">
        <p14:creationId xmlns:p14="http://schemas.microsoft.com/office/powerpoint/2010/main" val="270364895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1244"/>
          </a:xfrm>
        </p:spPr>
        <p:txBody>
          <a:bodyPr/>
          <a:lstStyle/>
          <a:p>
            <a:r>
              <a:rPr lang="en-US" dirty="0" smtClean="0"/>
              <a:t>Agenda</a:t>
            </a:r>
            <a:endParaRPr lang="en-US" dirty="0"/>
          </a:p>
        </p:txBody>
      </p:sp>
      <p:sp>
        <p:nvSpPr>
          <p:cNvPr id="3" name="Content Placeholder 2"/>
          <p:cNvSpPr>
            <a:spLocks noGrp="1"/>
          </p:cNvSpPr>
          <p:nvPr>
            <p:ph idx="1"/>
          </p:nvPr>
        </p:nvSpPr>
        <p:spPr>
          <a:xfrm>
            <a:off x="457200" y="1520951"/>
            <a:ext cx="8398570" cy="4835399"/>
          </a:xfrm>
        </p:spPr>
        <p:txBody>
          <a:bodyPr>
            <a:normAutofit fontScale="85000" lnSpcReduction="20000"/>
          </a:bodyPr>
          <a:lstStyle/>
          <a:p>
            <a:r>
              <a:rPr lang="en-US" sz="3100" strike="sngStrike" dirty="0"/>
              <a:t>Too many words, too many slides </a:t>
            </a:r>
            <a:r>
              <a:rPr lang="en-US" sz="3100" strike="sngStrike" dirty="0">
                <a:sym typeface="Wingdings"/>
              </a:rPr>
              <a:t></a:t>
            </a:r>
          </a:p>
          <a:p>
            <a:pPr lvl="1"/>
            <a:r>
              <a:rPr lang="en-US" sz="2300" strike="sngStrike" dirty="0">
                <a:sym typeface="Wingdings"/>
              </a:rPr>
              <a:t>This talk is about thinking about </a:t>
            </a:r>
            <a:r>
              <a:rPr lang="en-US" sz="2300" strike="sngStrike" dirty="0" smtClean="0">
                <a:sym typeface="Wingdings"/>
              </a:rPr>
              <a:t>networking </a:t>
            </a:r>
            <a:r>
              <a:rPr lang="en-US" sz="2300" strike="sngStrike" dirty="0">
                <a:sym typeface="Wingdings"/>
              </a:rPr>
              <a:t>in new ways</a:t>
            </a:r>
          </a:p>
          <a:p>
            <a:endParaRPr lang="en-US" sz="3100" dirty="0" smtClean="0"/>
          </a:p>
          <a:p>
            <a:r>
              <a:rPr lang="en-US" sz="3100" strike="sngStrike" dirty="0" smtClean="0"/>
              <a:t>Motivation and Goals for this Talk</a:t>
            </a:r>
          </a:p>
          <a:p>
            <a:pPr marL="0" indent="0">
              <a:buNone/>
            </a:pPr>
            <a:endParaRPr lang="en-US" sz="3100" dirty="0" smtClean="0"/>
          </a:p>
          <a:p>
            <a:r>
              <a:rPr lang="en-US" sz="3100" strike="sngStrike" dirty="0" smtClean="0"/>
              <a:t>What is Complexity and Why is it Hidden</a:t>
            </a:r>
          </a:p>
          <a:p>
            <a:pPr lvl="1"/>
            <a:r>
              <a:rPr lang="en-US" sz="2700" strike="sngStrike" dirty="0" smtClean="0"/>
              <a:t>Robustness, Fragility, and Complexity</a:t>
            </a:r>
          </a:p>
          <a:p>
            <a:endParaRPr lang="en-US" sz="3100" dirty="0"/>
          </a:p>
          <a:p>
            <a:r>
              <a:rPr lang="en-US" sz="3100" strike="sngStrike" dirty="0" smtClean="0"/>
              <a:t>The Architecture of Complex Systems</a:t>
            </a:r>
          </a:p>
          <a:p>
            <a:pPr lvl="1"/>
            <a:r>
              <a:rPr lang="en-US" sz="2700" strike="sngStrike" dirty="0" smtClean="0"/>
              <a:t>Universal Architectural Principles</a:t>
            </a:r>
          </a:p>
          <a:p>
            <a:pPr marL="0" indent="0">
              <a:buNone/>
            </a:pPr>
            <a:endParaRPr lang="en-US" sz="3100" dirty="0" smtClean="0"/>
          </a:p>
          <a:p>
            <a:r>
              <a:rPr lang="en-US" sz="3100" dirty="0" smtClean="0"/>
              <a:t>A Few Conclusions and Q&amp;A if we have time</a:t>
            </a:r>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55</a:t>
            </a:fld>
            <a:endParaRPr lang="en-US" dirty="0"/>
          </a:p>
        </p:txBody>
      </p:sp>
    </p:spTree>
    <p:extLst>
      <p:ext uri="{BB962C8B-B14F-4D97-AF65-F5344CB8AC3E}">
        <p14:creationId xmlns:p14="http://schemas.microsoft.com/office/powerpoint/2010/main" val="7888279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8"/>
            <a:ext cx="8229600" cy="1143000"/>
          </a:xfrm>
        </p:spPr>
        <p:txBody>
          <a:bodyPr/>
          <a:lstStyle/>
          <a:p>
            <a:r>
              <a:rPr lang="en-US" dirty="0" smtClean="0"/>
              <a:t>Hopefully I’ve Convinced You…</a:t>
            </a:r>
            <a:endParaRPr lang="en-US" dirty="0"/>
          </a:p>
        </p:txBody>
      </p:sp>
      <p:sp>
        <p:nvSpPr>
          <p:cNvPr id="3" name="Content Placeholder 2"/>
          <p:cNvSpPr>
            <a:spLocks noGrp="1"/>
          </p:cNvSpPr>
          <p:nvPr>
            <p:ph idx="1"/>
          </p:nvPr>
        </p:nvSpPr>
        <p:spPr>
          <a:xfrm>
            <a:off x="457200" y="1241051"/>
            <a:ext cx="8229600" cy="5380037"/>
          </a:xfrm>
        </p:spPr>
        <p:txBody>
          <a:bodyPr>
            <a:normAutofit fontScale="25000" lnSpcReduction="20000"/>
          </a:bodyPr>
          <a:lstStyle/>
          <a:p>
            <a:pPr>
              <a:lnSpc>
                <a:spcPts val="3000"/>
              </a:lnSpc>
            </a:pPr>
            <a:r>
              <a:rPr lang="en-US" sz="11200" dirty="0" smtClean="0"/>
              <a:t>That there are </a:t>
            </a:r>
            <a:r>
              <a:rPr lang="en-US" sz="11200" i="1" dirty="0" smtClean="0"/>
              <a:t>Universal Architectural Features</a:t>
            </a:r>
            <a:r>
              <a:rPr lang="en-US" sz="11200" dirty="0" smtClean="0"/>
              <a:t> that are common to biology and technology</a:t>
            </a:r>
          </a:p>
          <a:p>
            <a:pPr>
              <a:lnSpc>
                <a:spcPts val="3000"/>
              </a:lnSpc>
            </a:pPr>
            <a:r>
              <a:rPr lang="en-US" sz="9600" dirty="0" smtClean="0">
                <a:solidFill>
                  <a:srgbClr val="FF0000"/>
                </a:solidFill>
              </a:rPr>
              <a:t>Laws</a:t>
            </a:r>
            <a:r>
              <a:rPr lang="en-US" sz="9600" dirty="0">
                <a:solidFill>
                  <a:srgbClr val="FF0000"/>
                </a:solidFill>
              </a:rPr>
              <a:t>, constraints, tradeoffs</a:t>
            </a:r>
          </a:p>
          <a:p>
            <a:pPr lvl="1">
              <a:lnSpc>
                <a:spcPts val="3000"/>
              </a:lnSpc>
            </a:pPr>
            <a:r>
              <a:rPr lang="en-US" sz="8000" dirty="0"/>
              <a:t>Robust/fragile</a:t>
            </a:r>
          </a:p>
          <a:p>
            <a:pPr lvl="1">
              <a:lnSpc>
                <a:spcPts val="3000"/>
              </a:lnSpc>
            </a:pPr>
            <a:r>
              <a:rPr lang="en-US" sz="8000" dirty="0"/>
              <a:t>Efficient/wasteful</a:t>
            </a:r>
          </a:p>
          <a:p>
            <a:pPr lvl="1">
              <a:lnSpc>
                <a:spcPts val="3000"/>
              </a:lnSpc>
            </a:pPr>
            <a:r>
              <a:rPr lang="en-US" sz="8000" dirty="0"/>
              <a:t>Fast/slow</a:t>
            </a:r>
          </a:p>
          <a:p>
            <a:pPr lvl="1">
              <a:lnSpc>
                <a:spcPts val="3000"/>
              </a:lnSpc>
            </a:pPr>
            <a:r>
              <a:rPr lang="en-US" sz="8000" dirty="0"/>
              <a:t>Flexible/</a:t>
            </a:r>
            <a:r>
              <a:rPr lang="en-US" sz="8000" dirty="0" smtClean="0"/>
              <a:t>inflexible</a:t>
            </a:r>
            <a:endParaRPr lang="en-US" sz="8000" dirty="0"/>
          </a:p>
          <a:p>
            <a:pPr>
              <a:lnSpc>
                <a:spcPts val="3000"/>
              </a:lnSpc>
            </a:pPr>
            <a:r>
              <a:rPr lang="en-US" sz="9600" dirty="0">
                <a:solidFill>
                  <a:srgbClr val="FF0000"/>
                </a:solidFill>
              </a:rPr>
              <a:t>Architecture/</a:t>
            </a:r>
            <a:r>
              <a:rPr lang="en-US" sz="9600" dirty="0" smtClean="0">
                <a:solidFill>
                  <a:srgbClr val="FF0000"/>
                </a:solidFill>
              </a:rPr>
              <a:t>Layering</a:t>
            </a:r>
            <a:endParaRPr lang="en-US" sz="9600" dirty="0">
              <a:solidFill>
                <a:srgbClr val="FF0000"/>
              </a:solidFill>
            </a:endParaRPr>
          </a:p>
          <a:p>
            <a:pPr>
              <a:lnSpc>
                <a:spcPts val="3000"/>
              </a:lnSpc>
            </a:pPr>
            <a:r>
              <a:rPr lang="en-US" sz="9600" dirty="0">
                <a:solidFill>
                  <a:srgbClr val="FF0000"/>
                </a:solidFill>
              </a:rPr>
              <a:t>Hidden RYF </a:t>
            </a:r>
            <a:r>
              <a:rPr lang="en-US" sz="9600" dirty="0" smtClean="0">
                <a:solidFill>
                  <a:srgbClr val="FF0000"/>
                </a:solidFill>
              </a:rPr>
              <a:t>Complexity</a:t>
            </a:r>
            <a:endParaRPr lang="en-US" sz="9600" dirty="0">
              <a:solidFill>
                <a:srgbClr val="FF0000"/>
              </a:solidFill>
            </a:endParaRPr>
          </a:p>
          <a:p>
            <a:pPr>
              <a:lnSpc>
                <a:spcPts val="3000"/>
              </a:lnSpc>
            </a:pPr>
            <a:r>
              <a:rPr lang="en-US" sz="9600" dirty="0">
                <a:solidFill>
                  <a:srgbClr val="FF0000"/>
                </a:solidFill>
              </a:rPr>
              <a:t>Hijacking, parasitism, </a:t>
            </a:r>
            <a:r>
              <a:rPr lang="en-US" sz="9600" dirty="0" smtClean="0">
                <a:solidFill>
                  <a:srgbClr val="FF0000"/>
                </a:solidFill>
              </a:rPr>
              <a:t>predation</a:t>
            </a:r>
          </a:p>
          <a:p>
            <a:pPr>
              <a:lnSpc>
                <a:spcPts val="3000"/>
              </a:lnSpc>
            </a:pPr>
            <a:endParaRPr lang="en-US" sz="9600" dirty="0" smtClean="0">
              <a:solidFill>
                <a:srgbClr val="FF0000"/>
              </a:solidFill>
            </a:endParaRPr>
          </a:p>
          <a:p>
            <a:pPr>
              <a:lnSpc>
                <a:spcPts val="3000"/>
              </a:lnSpc>
            </a:pPr>
            <a:r>
              <a:rPr lang="en-US" sz="12800" b="1" dirty="0" smtClean="0"/>
              <a:t>Ok, but why is this useful?</a:t>
            </a:r>
            <a:endParaRPr lang="en-US" sz="12800" b="1" dirty="0"/>
          </a:p>
          <a:p>
            <a:endParaRPr lang="en-US" sz="9600" dirty="0"/>
          </a:p>
          <a:p>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56</a:t>
            </a:fld>
            <a:endParaRPr lang="en-US" dirty="0"/>
          </a:p>
        </p:txBody>
      </p:sp>
    </p:spTree>
    <p:extLst>
      <p:ext uri="{BB962C8B-B14F-4D97-AF65-F5344CB8AC3E}">
        <p14:creationId xmlns:p14="http://schemas.microsoft.com/office/powerpoint/2010/main" val="327309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64401"/>
            <a:ext cx="8544548" cy="4696146"/>
          </a:xfrm>
        </p:spPr>
        <p:txBody>
          <a:bodyPr>
            <a:normAutofit fontScale="85000" lnSpcReduction="20000"/>
          </a:bodyPr>
          <a:lstStyle/>
          <a:p>
            <a:r>
              <a:rPr lang="en-US" sz="2600" dirty="0" smtClean="0"/>
              <a:t>Robust systems are intrinsically hard to understand</a:t>
            </a:r>
          </a:p>
          <a:p>
            <a:pPr lvl="1"/>
            <a:r>
              <a:rPr lang="en-US" sz="2200" dirty="0" smtClean="0"/>
              <a:t>RYF is an inherent property of both advanced technology and biology</a:t>
            </a:r>
          </a:p>
          <a:p>
            <a:pPr lvl="2"/>
            <a:r>
              <a:rPr lang="en-US" sz="1800" dirty="0" smtClean="0"/>
              <a:t>Understanding general principles informs what we build</a:t>
            </a:r>
          </a:p>
          <a:p>
            <a:pPr lvl="1"/>
            <a:r>
              <a:rPr lang="en-US" sz="2200" dirty="0" smtClean="0"/>
              <a:t>Software (e.g., SDN, NFV, Cloud, …) exacerbates the situation</a:t>
            </a:r>
          </a:p>
          <a:p>
            <a:pPr lvl="1"/>
            <a:r>
              <a:rPr lang="en-US" sz="2200" dirty="0" smtClean="0"/>
              <a:t>And the Internet has reached an unprecedented level of complexity </a:t>
            </a:r>
            <a:r>
              <a:rPr lang="en-US" sz="2200" dirty="0" smtClean="0">
                <a:sym typeface="Wingdings"/>
              </a:rPr>
              <a:t></a:t>
            </a:r>
            <a:endParaRPr lang="en-US" sz="2200" dirty="0" smtClean="0"/>
          </a:p>
          <a:p>
            <a:pPr lvl="2"/>
            <a:r>
              <a:rPr lang="en-US" sz="1800" i="1" dirty="0" smtClean="0">
                <a:solidFill>
                  <a:srgbClr val="FF0000"/>
                </a:solidFill>
              </a:rPr>
              <a:t>Need new/analytic ways of designing, deploying, and operating networks if we want to scale</a:t>
            </a:r>
          </a:p>
          <a:p>
            <a:pPr lvl="1"/>
            <a:endParaRPr lang="en-US" sz="2200" dirty="0" smtClean="0"/>
          </a:p>
          <a:p>
            <a:pPr lvl="1"/>
            <a:endParaRPr lang="en-US" sz="2200" dirty="0" smtClean="0"/>
          </a:p>
          <a:p>
            <a:r>
              <a:rPr lang="en-US" sz="2600" dirty="0" smtClean="0"/>
              <a:t>Nonetheless, many of our goals for the Internet architecture revolve around how to achieve robustness…</a:t>
            </a:r>
          </a:p>
          <a:p>
            <a:pPr lvl="1"/>
            <a:r>
              <a:rPr lang="en-US" sz="2200" dirty="0" smtClean="0"/>
              <a:t>which requires a deep understanding of the </a:t>
            </a:r>
            <a:r>
              <a:rPr lang="en-US" sz="2200" i="1" dirty="0" smtClean="0"/>
              <a:t>necessary interplay between complexity and robustness</a:t>
            </a:r>
            <a:r>
              <a:rPr lang="en-US" sz="2200" i="1" dirty="0"/>
              <a:t>, modularity, feedback, and </a:t>
            </a:r>
            <a:r>
              <a:rPr lang="en-US" sz="2200" i="1" dirty="0" smtClean="0"/>
              <a:t>fragility</a:t>
            </a:r>
            <a:r>
              <a:rPr lang="en-US" sz="2200" i="1" baseline="30000" dirty="0" smtClean="0"/>
              <a:t>1</a:t>
            </a:r>
            <a:endParaRPr lang="en-US" sz="2200" i="1" dirty="0" smtClean="0"/>
          </a:p>
          <a:p>
            <a:pPr lvl="2"/>
            <a:r>
              <a:rPr lang="en-US" sz="1900" dirty="0"/>
              <a:t>w</a:t>
            </a:r>
            <a:r>
              <a:rPr lang="en-US" sz="1900" dirty="0" smtClean="0"/>
              <a:t>hich is neither accidental nor superficial</a:t>
            </a:r>
          </a:p>
          <a:p>
            <a:pPr lvl="1"/>
            <a:r>
              <a:rPr lang="en-US" sz="2200" dirty="0" smtClean="0"/>
              <a:t>Rather, architecture arises from “designs” to cope with uncertainty in environment and components</a:t>
            </a:r>
          </a:p>
          <a:p>
            <a:pPr lvl="1"/>
            <a:r>
              <a:rPr lang="en-US" sz="2200" dirty="0" smtClean="0"/>
              <a:t>The same “designs” make some protocols hard to evolve</a:t>
            </a:r>
          </a:p>
          <a:p>
            <a:pPr lvl="2"/>
            <a:r>
              <a:rPr lang="en-US" sz="1800" dirty="0" smtClean="0"/>
              <a:t>Can anyone say, um, IPv6 (or even DNSSEC)?</a:t>
            </a:r>
          </a:p>
          <a:p>
            <a:pPr marL="0" indent="0">
              <a:buNone/>
            </a:pPr>
            <a:endParaRPr lang="en-US" dirty="0" smtClean="0"/>
          </a:p>
          <a:p>
            <a:pPr marL="0" indent="0">
              <a:buNone/>
            </a:pPr>
            <a:endParaRPr lang="en-US" dirty="0"/>
          </a:p>
        </p:txBody>
      </p:sp>
      <p:sp>
        <p:nvSpPr>
          <p:cNvPr id="2" name="Title 1"/>
          <p:cNvSpPr>
            <a:spLocks noGrp="1"/>
          </p:cNvSpPr>
          <p:nvPr>
            <p:ph type="title"/>
          </p:nvPr>
        </p:nvSpPr>
        <p:spPr>
          <a:xfrm>
            <a:off x="457200" y="149198"/>
            <a:ext cx="8229600" cy="828324"/>
          </a:xfrm>
        </p:spPr>
        <p:txBody>
          <a:bodyPr/>
          <a:lstStyle/>
          <a:p>
            <a:r>
              <a:rPr lang="en-US" dirty="0" smtClean="0"/>
              <a:t>Why is all of this Useful?</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57</a:t>
            </a:fld>
            <a:endParaRPr lang="en-US" dirty="0"/>
          </a:p>
        </p:txBody>
      </p:sp>
      <p:sp>
        <p:nvSpPr>
          <p:cNvPr id="5" name="TextBox 4"/>
          <p:cNvSpPr txBox="1"/>
          <p:nvPr/>
        </p:nvSpPr>
        <p:spPr>
          <a:xfrm>
            <a:off x="0" y="6452152"/>
            <a:ext cx="4944833" cy="415498"/>
          </a:xfrm>
          <a:prstGeom prst="rect">
            <a:avLst/>
          </a:prstGeom>
          <a:noFill/>
        </p:spPr>
        <p:txBody>
          <a:bodyPr wrap="none" rtlCol="0">
            <a:spAutoFit/>
          </a:bodyPr>
          <a:lstStyle/>
          <a:p>
            <a:r>
              <a:rPr lang="en-US" sz="1050" baseline="30000" dirty="0" smtClean="0">
                <a:latin typeface="Cambria"/>
                <a:cs typeface="Helvetica"/>
              </a:rPr>
              <a:t>1</a:t>
            </a:r>
            <a:r>
              <a:rPr lang="en-US" sz="1050" dirty="0" smtClean="0">
                <a:latin typeface="Cambria"/>
                <a:cs typeface="Helvetica"/>
              </a:rPr>
              <a:t> </a:t>
            </a:r>
            <a:r>
              <a:rPr lang="en-US" sz="1050" dirty="0"/>
              <a:t>See Marie E. Csete and John C. Doyle, “Reverse Engineering of Biological Complexity”,</a:t>
            </a:r>
          </a:p>
          <a:p>
            <a:r>
              <a:rPr lang="en-US" sz="1050" dirty="0">
                <a:hlinkClick r:id="rId3"/>
              </a:rPr>
              <a:t>http://www.cds.caltech.edu/~doyle/wiki/images/0/05/ScienceOnlinePDF.pdf</a:t>
            </a:r>
            <a:r>
              <a:rPr lang="en-US" sz="1050" dirty="0"/>
              <a:t> </a:t>
            </a:r>
          </a:p>
        </p:txBody>
      </p:sp>
    </p:spTree>
    <p:extLst>
      <p:ext uri="{BB962C8B-B14F-4D97-AF65-F5344CB8AC3E}">
        <p14:creationId xmlns:p14="http://schemas.microsoft.com/office/powerpoint/2010/main" val="280310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07820"/>
            <a:ext cx="8229600" cy="5417498"/>
          </a:xfrm>
        </p:spPr>
        <p:txBody>
          <a:bodyPr>
            <a:normAutofit fontScale="25000" lnSpcReduction="20000"/>
          </a:bodyPr>
          <a:lstStyle/>
          <a:p>
            <a:pPr marL="0" indent="0">
              <a:buNone/>
            </a:pPr>
            <a:endParaRPr lang="en-US" sz="4000" dirty="0" smtClean="0"/>
          </a:p>
          <a:p>
            <a:r>
              <a:rPr lang="en-US" sz="5600" b="1" i="1" dirty="0" smtClean="0"/>
              <a:t>This much seems obvious</a:t>
            </a:r>
          </a:p>
          <a:p>
            <a:pPr lvl="1"/>
            <a:r>
              <a:rPr lang="en-US" sz="5600" dirty="0" smtClean="0"/>
              <a:t>Understanding these universal architectural features and tradeoffs will help us achieve the scalability and evolvability (operability, deployability, understandability) that we are seeking from the Internet architecture today and going forward</a:t>
            </a:r>
          </a:p>
          <a:p>
            <a:endParaRPr lang="en-US" sz="5600" dirty="0" smtClean="0"/>
          </a:p>
          <a:p>
            <a:r>
              <a:rPr lang="en-US" sz="5600" b="1" i="1" dirty="0" smtClean="0"/>
              <a:t>Perhaps less obvious:  This requires a </a:t>
            </a:r>
            <a:r>
              <a:rPr lang="en-US" sz="5600" b="1" i="1" dirty="0"/>
              <a:t>m</a:t>
            </a:r>
            <a:r>
              <a:rPr lang="en-US" sz="5600" b="1" i="1" dirty="0" smtClean="0"/>
              <a:t>athematical theory of </a:t>
            </a:r>
            <a:r>
              <a:rPr lang="en-US" sz="5600" b="1" i="1" dirty="0"/>
              <a:t>n</a:t>
            </a:r>
            <a:r>
              <a:rPr lang="en-US" sz="5600" b="1" i="1" dirty="0" smtClean="0"/>
              <a:t>etwork </a:t>
            </a:r>
            <a:r>
              <a:rPr lang="en-US" sz="5600" b="1" i="1" dirty="0"/>
              <a:t>a</a:t>
            </a:r>
            <a:r>
              <a:rPr lang="en-US" sz="5600" b="1" i="1" dirty="0" smtClean="0"/>
              <a:t>rchitecture</a:t>
            </a:r>
          </a:p>
          <a:p>
            <a:pPr lvl="1"/>
            <a:r>
              <a:rPr lang="en-US" sz="5200" dirty="0" smtClean="0"/>
              <a:t>Want to be able to analyze/compare/simulate/optimize all aspects of network design/operation</a:t>
            </a:r>
          </a:p>
          <a:p>
            <a:pPr lvl="1"/>
            <a:r>
              <a:rPr lang="en-US" sz="5200" dirty="0" smtClean="0"/>
              <a:t>Mathematics the natural language for this</a:t>
            </a:r>
          </a:p>
          <a:p>
            <a:pPr lvl="1"/>
            <a:r>
              <a:rPr lang="en-US" sz="5600" dirty="0" smtClean="0"/>
              <a:t>BTW, as engineers we solve problems (“engineers always know first”), but we can benefit from the tools that theory can provide to help us design/deploy/operate/optimize our networks</a:t>
            </a:r>
          </a:p>
          <a:p>
            <a:pPr lvl="1"/>
            <a:endParaRPr lang="en-US" sz="5600" dirty="0" smtClean="0"/>
          </a:p>
          <a:p>
            <a:pPr marL="342900" lvl="1" indent="-342900">
              <a:buFont typeface="Arial"/>
              <a:buChar char="•"/>
            </a:pPr>
            <a:r>
              <a:rPr lang="en-US" sz="5600" dirty="0" smtClean="0"/>
              <a:t>First Cut: “</a:t>
            </a:r>
            <a:r>
              <a:rPr lang="en-US" sz="5600" dirty="0"/>
              <a:t>Layering as  Optimization Decomposition:  A Mathematical Theory of  Network Architectures</a:t>
            </a:r>
            <a:r>
              <a:rPr lang="en-US" sz="5600" dirty="0" smtClean="0"/>
              <a:t>”</a:t>
            </a:r>
            <a:r>
              <a:rPr lang="en-US" sz="5600" baseline="30000" dirty="0" smtClean="0"/>
              <a:t>1</a:t>
            </a:r>
            <a:endParaRPr lang="en-US" sz="5600" dirty="0"/>
          </a:p>
          <a:p>
            <a:pPr lvl="1"/>
            <a:r>
              <a:rPr lang="en-US" sz="5600" dirty="0"/>
              <a:t>Network Utility Maximization (NUM</a:t>
            </a:r>
            <a:r>
              <a:rPr lang="en-US" sz="5600" dirty="0" smtClean="0"/>
              <a:t>)/Layering </a:t>
            </a:r>
            <a:r>
              <a:rPr lang="en-US" sz="5600" dirty="0"/>
              <a:t>As Optimization (LAO</a:t>
            </a:r>
            <a:r>
              <a:rPr lang="en-US" sz="5600" dirty="0" smtClean="0"/>
              <a:t>)/Decomposition Theory</a:t>
            </a:r>
          </a:p>
          <a:p>
            <a:pPr lvl="1"/>
            <a:endParaRPr lang="en-US" sz="5600" dirty="0" smtClean="0"/>
          </a:p>
          <a:p>
            <a:pPr lvl="1"/>
            <a:endParaRPr lang="en-US" sz="5600" dirty="0"/>
          </a:p>
          <a:p>
            <a:pPr lvl="1"/>
            <a:endParaRPr lang="en-US" sz="5600" dirty="0" smtClean="0"/>
          </a:p>
          <a:p>
            <a:pPr lvl="1"/>
            <a:endParaRPr lang="en-US" sz="5600" dirty="0" smtClean="0"/>
          </a:p>
          <a:p>
            <a:pPr lvl="1"/>
            <a:endParaRPr lang="en-US" sz="5600" dirty="0"/>
          </a:p>
          <a:p>
            <a:pPr marL="457200" lvl="1" indent="0">
              <a:buNone/>
            </a:pPr>
            <a:endParaRPr lang="en-US" sz="5600" dirty="0"/>
          </a:p>
          <a:p>
            <a:pPr lvl="1"/>
            <a:endParaRPr lang="en-US" sz="5600" dirty="0" smtClean="0"/>
          </a:p>
          <a:p>
            <a:pPr lvl="1"/>
            <a:r>
              <a:rPr lang="en-US" sz="5600" dirty="0" smtClean="0"/>
              <a:t>TCP and Stable Path Problem (BGP)  reverse-engineered as </a:t>
            </a:r>
            <a:r>
              <a:rPr lang="en-US" sz="5600" i="1" dirty="0" smtClean="0"/>
              <a:t>Generalized</a:t>
            </a:r>
            <a:r>
              <a:rPr lang="en-US" sz="5600" dirty="0" smtClean="0"/>
              <a:t> NUM problems</a:t>
            </a:r>
          </a:p>
          <a:p>
            <a:pPr lvl="1"/>
            <a:r>
              <a:rPr lang="en-US" sz="5600" dirty="0" smtClean="0"/>
              <a:t>Need  something like LAO/G-NUM + “Constraints that deconstrain” view </a:t>
            </a:r>
          </a:p>
          <a:p>
            <a:endParaRPr lang="en-US" sz="5600" dirty="0" smtClean="0"/>
          </a:p>
          <a:p>
            <a:r>
              <a:rPr lang="en-US" sz="5600" dirty="0" smtClean="0"/>
              <a:t>Finally, some bridge building: </a:t>
            </a:r>
            <a:r>
              <a:rPr lang="en-US" sz="5600" i="1" dirty="0"/>
              <a:t>Exploring the Intersection of Theory and Engineering: Universal Laws, Architecture, and </a:t>
            </a:r>
            <a:r>
              <a:rPr lang="en-US" sz="5600" i="1" dirty="0" smtClean="0"/>
              <a:t>SDN</a:t>
            </a:r>
            <a:r>
              <a:rPr lang="en-US" sz="5600" i="1" dirty="0" smtClean="0">
                <a:solidFill>
                  <a:srgbClr val="000000"/>
                </a:solidFill>
              </a:rPr>
              <a:t>: </a:t>
            </a:r>
            <a:r>
              <a:rPr lang="en-US" sz="5600" dirty="0" smtClean="0">
                <a:hlinkClick r:id="rId3"/>
              </a:rPr>
              <a:t>http</a:t>
            </a:r>
            <a:r>
              <a:rPr lang="en-US" sz="5600" dirty="0">
                <a:hlinkClick r:id="rId3"/>
              </a:rPr>
              <a:t>://conferences.sigcomm.org/sigcomm/2014/tutorial-theory+eng.php</a:t>
            </a:r>
            <a:endParaRPr lang="en-US" sz="5600" dirty="0"/>
          </a:p>
          <a:p>
            <a:pPr marL="0" indent="0">
              <a:buNone/>
            </a:pPr>
            <a:endParaRPr lang="en-US" sz="4000" dirty="0"/>
          </a:p>
        </p:txBody>
      </p:sp>
      <p:sp>
        <p:nvSpPr>
          <p:cNvPr id="2" name="Title 1"/>
          <p:cNvSpPr>
            <a:spLocks noGrp="1"/>
          </p:cNvSpPr>
          <p:nvPr>
            <p:ph type="title"/>
          </p:nvPr>
        </p:nvSpPr>
        <p:spPr>
          <a:xfrm>
            <a:off x="457200" y="149198"/>
            <a:ext cx="8229600" cy="828324"/>
          </a:xfrm>
        </p:spPr>
        <p:txBody>
          <a:bodyPr/>
          <a:lstStyle/>
          <a:p>
            <a:r>
              <a:rPr lang="en-US" dirty="0" smtClean="0"/>
              <a:t>Why is all of this Useful, cont?</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58</a:t>
            </a:fld>
            <a:endParaRPr lang="en-US" dirty="0"/>
          </a:p>
        </p:txBody>
      </p:sp>
      <p:sp>
        <p:nvSpPr>
          <p:cNvPr id="10" name="TextBox 9"/>
          <p:cNvSpPr txBox="1"/>
          <p:nvPr/>
        </p:nvSpPr>
        <p:spPr>
          <a:xfrm>
            <a:off x="0" y="6604084"/>
            <a:ext cx="3044423" cy="253916"/>
          </a:xfrm>
          <a:prstGeom prst="rect">
            <a:avLst/>
          </a:prstGeom>
          <a:noFill/>
        </p:spPr>
        <p:txBody>
          <a:bodyPr wrap="none" rtlCol="0">
            <a:spAutoFit/>
          </a:bodyPr>
          <a:lstStyle/>
          <a:p>
            <a:r>
              <a:rPr lang="en-US" sz="1000" dirty="0" smtClean="0">
                <a:hlinkClick r:id="rId4"/>
              </a:rPr>
              <a:t>1</a:t>
            </a:r>
            <a:r>
              <a:rPr lang="en-US" sz="1050" dirty="0" smtClean="0">
                <a:hlinkClick r:id="rId4"/>
              </a:rPr>
              <a:t> http://www.princeton.edu/~chiangm/layering.pdf</a:t>
            </a:r>
            <a:endParaRPr lang="en-US" sz="1050" dirty="0"/>
          </a:p>
        </p:txBody>
      </p:sp>
      <p:grpSp>
        <p:nvGrpSpPr>
          <p:cNvPr id="11" name="Group 10"/>
          <p:cNvGrpSpPr/>
          <p:nvPr/>
        </p:nvGrpSpPr>
        <p:grpSpPr>
          <a:xfrm>
            <a:off x="1317298" y="3990621"/>
            <a:ext cx="4891614" cy="1382899"/>
            <a:chOff x="1317298" y="4052197"/>
            <a:chExt cx="4891614" cy="1091214"/>
          </a:xfrm>
        </p:grpSpPr>
        <p:pic>
          <p:nvPicPr>
            <p:cNvPr id="15" name="Picture 14" descr="gnu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7298" y="4181744"/>
              <a:ext cx="2617951" cy="961667"/>
            </a:xfrm>
            <a:prstGeom prst="rect">
              <a:avLst/>
            </a:prstGeom>
          </p:spPr>
        </p:pic>
        <p:pic>
          <p:nvPicPr>
            <p:cNvPr id="7" name="Picture 6" descr="decom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9057" y="4052197"/>
              <a:ext cx="2089855" cy="1091214"/>
            </a:xfrm>
            <a:prstGeom prst="rect">
              <a:avLst/>
            </a:prstGeom>
          </p:spPr>
        </p:pic>
      </p:grpSp>
    </p:spTree>
    <p:extLst>
      <p:ext uri="{BB962C8B-B14F-4D97-AF65-F5344CB8AC3E}">
        <p14:creationId xmlns:p14="http://schemas.microsoft.com/office/powerpoint/2010/main" val="182424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6000" b="1" dirty="0" smtClean="0"/>
              <a:t>Q&amp;A</a:t>
            </a:r>
            <a:endParaRPr lang="en-US" sz="6000" b="1" dirty="0"/>
          </a:p>
        </p:txBody>
      </p:sp>
      <p:sp>
        <p:nvSpPr>
          <p:cNvPr id="4" name="TextBox 3"/>
          <p:cNvSpPr txBox="1"/>
          <p:nvPr/>
        </p:nvSpPr>
        <p:spPr>
          <a:xfrm>
            <a:off x="2971592" y="3212353"/>
            <a:ext cx="3200816" cy="1200329"/>
          </a:xfrm>
          <a:prstGeom prst="rect">
            <a:avLst/>
          </a:prstGeom>
          <a:noFill/>
        </p:spPr>
        <p:txBody>
          <a:bodyPr wrap="none" rtlCol="0">
            <a:spAutoFit/>
          </a:bodyPr>
          <a:lstStyle/>
          <a:p>
            <a:r>
              <a:rPr lang="en-US" sz="7200" b="1" dirty="0" smtClean="0"/>
              <a:t>Thanks!</a:t>
            </a:r>
            <a:endParaRPr lang="en-US" sz="7200" b="1" dirty="0"/>
          </a:p>
        </p:txBody>
      </p:sp>
      <p:sp>
        <p:nvSpPr>
          <p:cNvPr id="3" name="Slide Number Placeholder 2"/>
          <p:cNvSpPr>
            <a:spLocks noGrp="1"/>
          </p:cNvSpPr>
          <p:nvPr>
            <p:ph type="sldNum" sz="quarter" idx="12"/>
          </p:nvPr>
        </p:nvSpPr>
        <p:spPr/>
        <p:txBody>
          <a:bodyPr/>
          <a:lstStyle/>
          <a:p>
            <a:fld id="{21F837FD-8F87-7743-AB44-21CAE7E625D8}" type="slidenum">
              <a:rPr lang="en-US" smtClean="0"/>
              <a:t>59</a:t>
            </a:fld>
            <a:endParaRPr lang="en-US" dirty="0"/>
          </a:p>
        </p:txBody>
      </p:sp>
    </p:spTree>
    <p:extLst>
      <p:ext uri="{BB962C8B-B14F-4D97-AF65-F5344CB8AC3E}">
        <p14:creationId xmlns:p14="http://schemas.microsoft.com/office/powerpoint/2010/main" val="1199150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110"/>
            <a:ext cx="8229600" cy="1309126"/>
          </a:xfrm>
        </p:spPr>
        <p:txBody>
          <a:bodyPr>
            <a:normAutofit fontScale="90000"/>
          </a:bodyPr>
          <a:lstStyle/>
          <a:p>
            <a:pPr>
              <a:defRPr/>
            </a:pPr>
            <a:r>
              <a:rPr lang="en-US" sz="3600" dirty="0" smtClean="0">
                <a:cs typeface="+mj-cs"/>
              </a:rPr>
              <a:t>One Result of this Exploration was RFC 3439</a:t>
            </a:r>
            <a:br>
              <a:rPr lang="en-US" sz="3600" dirty="0" smtClean="0">
                <a:cs typeface="+mj-cs"/>
              </a:rPr>
            </a:br>
            <a:r>
              <a:rPr lang="en-US" sz="2800" dirty="0" smtClean="0"/>
              <a:t>(</a:t>
            </a:r>
            <a:r>
              <a:rPr lang="en-US" sz="2800" dirty="0"/>
              <a:t>Some Internet Architectural Guidelines and </a:t>
            </a:r>
            <a:r>
              <a:rPr lang="en-US" sz="2800" dirty="0" smtClean="0"/>
              <a:t>Philosophy</a:t>
            </a:r>
            <a:r>
              <a:rPr lang="en-US" sz="2800" dirty="0"/>
              <a:t>)</a:t>
            </a:r>
          </a:p>
        </p:txBody>
      </p:sp>
      <p:pic>
        <p:nvPicPr>
          <p:cNvPr id="10242" name="Picture 4" descr="simplicity_princip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2295" y="1672173"/>
            <a:ext cx="6499411" cy="45122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3" name="TextBox 5"/>
          <p:cNvSpPr txBox="1">
            <a:spLocks noChangeArrowheads="1"/>
          </p:cNvSpPr>
          <p:nvPr/>
        </p:nvSpPr>
        <p:spPr bwMode="auto">
          <a:xfrm>
            <a:off x="0" y="6396411"/>
            <a:ext cx="84566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600" dirty="0"/>
              <a:t>Mike O’Dell, by all accounts.  See </a:t>
            </a:r>
            <a:r>
              <a:rPr lang="en-US" sz="1600" dirty="0">
                <a:hlinkClick r:id="rId3"/>
              </a:rPr>
              <a:t>http://www.1-4-5.net/~dmm/talks/NANOG26/complexity_panel/</a:t>
            </a:r>
            <a:endParaRPr lang="en-US" sz="1600" dirty="0"/>
          </a:p>
        </p:txBody>
      </p:sp>
    </p:spTree>
    <p:extLst>
      <p:ext uri="{BB962C8B-B14F-4D97-AF65-F5344CB8AC3E}">
        <p14:creationId xmlns:p14="http://schemas.microsoft.com/office/powerpoint/2010/main" val="29525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35" y="37851"/>
            <a:ext cx="8810898" cy="961498"/>
          </a:xfrm>
        </p:spPr>
        <p:txBody>
          <a:bodyPr>
            <a:normAutofit/>
          </a:bodyPr>
          <a:lstStyle/>
          <a:p>
            <a:r>
              <a:rPr lang="en-US" dirty="0" smtClean="0"/>
              <a:t>All </a:t>
            </a:r>
            <a:r>
              <a:rPr lang="en-US" dirty="0"/>
              <a:t>C</a:t>
            </a:r>
            <a:r>
              <a:rPr lang="en-US" dirty="0" smtClean="0"/>
              <a:t>ool But </a:t>
            </a:r>
            <a:r>
              <a:rPr lang="en-US" dirty="0"/>
              <a:t>S</a:t>
            </a:r>
            <a:r>
              <a:rPr lang="en-US" dirty="0" smtClean="0"/>
              <a:t>till, What is </a:t>
            </a:r>
            <a:r>
              <a:rPr lang="en-US" i="1" dirty="0" smtClean="0"/>
              <a:t>Complexity</a:t>
            </a:r>
            <a:r>
              <a:rPr lang="en-US" dirty="0" smtClean="0"/>
              <a:t>?</a:t>
            </a:r>
            <a:endParaRPr lang="en-US" sz="2800" dirty="0"/>
          </a:p>
        </p:txBody>
      </p:sp>
      <p:sp>
        <p:nvSpPr>
          <p:cNvPr id="3" name="Content Placeholder 2"/>
          <p:cNvSpPr>
            <a:spLocks noGrp="1"/>
          </p:cNvSpPr>
          <p:nvPr>
            <p:ph idx="1"/>
          </p:nvPr>
        </p:nvSpPr>
        <p:spPr>
          <a:xfrm>
            <a:off x="457200" y="1222023"/>
            <a:ext cx="8229600" cy="5565105"/>
          </a:xfrm>
        </p:spPr>
        <p:txBody>
          <a:bodyPr>
            <a:normAutofit fontScale="85000" lnSpcReduction="20000"/>
          </a:bodyPr>
          <a:lstStyle/>
          <a:p>
            <a:r>
              <a:rPr lang="en-US" dirty="0" smtClean="0"/>
              <a:t>Well, the “Simplicity Principle</a:t>
            </a:r>
            <a:r>
              <a:rPr lang="en-US" i="1" dirty="0" smtClean="0"/>
              <a:t>” didn’t tell us what complexity is or where it comes from</a:t>
            </a:r>
            <a:endParaRPr lang="en-US" dirty="0" smtClean="0"/>
          </a:p>
          <a:p>
            <a:pPr lvl="1"/>
            <a:r>
              <a:rPr lang="en-US" dirty="0" smtClean="0"/>
              <a:t>We thought it had to do with </a:t>
            </a:r>
            <a:r>
              <a:rPr lang="en-US" i="1" dirty="0" smtClean="0"/>
              <a:t>coupling</a:t>
            </a:r>
            <a:r>
              <a:rPr lang="en-US" dirty="0" smtClean="0"/>
              <a:t> and </a:t>
            </a:r>
            <a:r>
              <a:rPr lang="en-US" i="1" dirty="0" smtClean="0"/>
              <a:t>amplification</a:t>
            </a:r>
          </a:p>
          <a:p>
            <a:pPr lvl="1"/>
            <a:r>
              <a:rPr lang="en-US" dirty="0" smtClean="0"/>
              <a:t>The “SP” itself had no explanatory or predictive power</a:t>
            </a:r>
          </a:p>
          <a:p>
            <a:endParaRPr lang="en-US" dirty="0" smtClean="0"/>
          </a:p>
          <a:p>
            <a:r>
              <a:rPr lang="en-US" dirty="0" smtClean="0"/>
              <a:t>Worse: Simplicity Principle approach contained a classic error</a:t>
            </a:r>
          </a:p>
          <a:p>
            <a:pPr lvl="1"/>
            <a:r>
              <a:rPr lang="en-US" sz="2400" dirty="0"/>
              <a:t>C</a:t>
            </a:r>
            <a:r>
              <a:rPr lang="en-US" sz="2400" dirty="0" smtClean="0"/>
              <a:t>onfused symptoms (amplification, coupling) with root cause</a:t>
            </a:r>
          </a:p>
          <a:p>
            <a:pPr lvl="1"/>
            <a:r>
              <a:rPr lang="en-US" sz="2400" dirty="0" smtClean="0"/>
              <a:t>Not to mention there was *no* </a:t>
            </a:r>
            <a:r>
              <a:rPr lang="en-US" sz="2400" dirty="0" smtClean="0">
                <a:solidFill>
                  <a:srgbClr val="FF0000"/>
                </a:solidFill>
              </a:rPr>
              <a:t>theoretical/mathematical</a:t>
            </a:r>
            <a:r>
              <a:rPr lang="en-US" sz="2400" dirty="0" smtClean="0"/>
              <a:t> </a:t>
            </a:r>
            <a:r>
              <a:rPr lang="en-US" sz="2400" dirty="0" smtClean="0">
                <a:solidFill>
                  <a:srgbClr val="FF0000"/>
                </a:solidFill>
              </a:rPr>
              <a:t>framework </a:t>
            </a:r>
            <a:r>
              <a:rPr lang="en-US" sz="2400" dirty="0" smtClean="0"/>
              <a:t>that we could lean on </a:t>
            </a:r>
          </a:p>
          <a:p>
            <a:pPr lvl="1"/>
            <a:endParaRPr lang="en-US" dirty="0" smtClean="0"/>
          </a:p>
          <a:p>
            <a:r>
              <a:rPr lang="en-US" dirty="0" smtClean="0"/>
              <a:t>Result: over the past 12+ years I’ve been working with folks in the Control Theory, Systems Biology, and Engineering communities to try to get at this question</a:t>
            </a:r>
          </a:p>
          <a:p>
            <a:pPr lvl="1"/>
            <a:r>
              <a:rPr lang="en-US" sz="2400" dirty="0"/>
              <a:t>a</a:t>
            </a:r>
            <a:r>
              <a:rPr lang="en-US" sz="2400" dirty="0" smtClean="0"/>
              <a:t>nd understand its practical implications for engineers (us)</a:t>
            </a:r>
          </a:p>
          <a:p>
            <a:endParaRPr lang="en-US" sz="1800" dirty="0"/>
          </a:p>
        </p:txBody>
      </p:sp>
      <p:sp>
        <p:nvSpPr>
          <p:cNvPr id="4" name="Slide Number Placeholder 3"/>
          <p:cNvSpPr>
            <a:spLocks noGrp="1"/>
          </p:cNvSpPr>
          <p:nvPr>
            <p:ph type="sldNum" sz="quarter" idx="12"/>
          </p:nvPr>
        </p:nvSpPr>
        <p:spPr/>
        <p:txBody>
          <a:bodyPr/>
          <a:lstStyle/>
          <a:p>
            <a:fld id="{21F837FD-8F87-7743-AB44-21CAE7E625D8}" type="slidenum">
              <a:rPr lang="en-US" smtClean="0"/>
              <a:t>7</a:t>
            </a:fld>
            <a:endParaRPr lang="en-US" dirty="0"/>
          </a:p>
        </p:txBody>
      </p:sp>
    </p:spTree>
    <p:extLst>
      <p:ext uri="{BB962C8B-B14F-4D97-AF65-F5344CB8AC3E}">
        <p14:creationId xmlns:p14="http://schemas.microsoft.com/office/powerpoint/2010/main" val="51558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840" y="274638"/>
            <a:ext cx="8229600" cy="1143000"/>
          </a:xfrm>
        </p:spPr>
        <p:txBody>
          <a:bodyPr>
            <a:normAutofit fontScale="90000"/>
          </a:bodyPr>
          <a:lstStyle/>
          <a:p>
            <a:r>
              <a:rPr lang="en-US" sz="4000" dirty="0" smtClean="0"/>
              <a:t>So I Started Looking At</a:t>
            </a:r>
            <a:br>
              <a:rPr lang="en-US" sz="4000" dirty="0" smtClean="0"/>
            </a:br>
            <a:r>
              <a:rPr lang="en-US" sz="4000" dirty="0" smtClean="0"/>
              <a:t>The History of (Building) Construction</a:t>
            </a:r>
            <a:br>
              <a:rPr lang="en-US" sz="4000" dirty="0" smtClean="0"/>
            </a:br>
            <a:r>
              <a:rPr lang="en-US" sz="2700" dirty="0" smtClean="0"/>
              <a:t>(why? Fred Harris)</a:t>
            </a:r>
            <a:endParaRPr lang="en-US" sz="2700" dirty="0"/>
          </a:p>
        </p:txBody>
      </p:sp>
      <p:sp>
        <p:nvSpPr>
          <p:cNvPr id="4" name="Slide Number Placeholder 3"/>
          <p:cNvSpPr>
            <a:spLocks noGrp="1"/>
          </p:cNvSpPr>
          <p:nvPr>
            <p:ph type="sldNum" sz="quarter" idx="12"/>
          </p:nvPr>
        </p:nvSpPr>
        <p:spPr/>
        <p:txBody>
          <a:bodyPr/>
          <a:lstStyle/>
          <a:p>
            <a:fld id="{21F837FD-8F87-7743-AB44-21CAE7E625D8}" type="slidenum">
              <a:rPr lang="en-US" smtClean="0"/>
              <a:t>8</a:t>
            </a:fld>
            <a:endParaRPr lang="en-US" dirty="0"/>
          </a:p>
        </p:txBody>
      </p:sp>
      <p:pic>
        <p:nvPicPr>
          <p:cNvPr id="7" name="Picture 6" descr="IMG_9144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821" y="1763059"/>
            <a:ext cx="1497591" cy="1694703"/>
          </a:xfrm>
          <a:prstGeom prst="rect">
            <a:avLst/>
          </a:prstGeom>
        </p:spPr>
      </p:pic>
      <p:pic>
        <p:nvPicPr>
          <p:cNvPr id="8" name="Picture 7" descr="wells_cathedr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824" y="1754467"/>
            <a:ext cx="2293999" cy="1703294"/>
          </a:xfrm>
          <a:prstGeom prst="rect">
            <a:avLst/>
          </a:prstGeom>
        </p:spPr>
      </p:pic>
      <p:pic>
        <p:nvPicPr>
          <p:cNvPr id="9" name="Picture 8" descr="mammoth-cave-national-park-ga-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078" y="1754467"/>
            <a:ext cx="2271059" cy="1703294"/>
          </a:xfrm>
          <a:prstGeom prst="rect">
            <a:avLst/>
          </a:prstGeom>
        </p:spPr>
      </p:pic>
      <p:pic>
        <p:nvPicPr>
          <p:cNvPr id="10" name="Picture 9" descr="burj090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4353" y="1754466"/>
            <a:ext cx="2297468" cy="1703295"/>
          </a:xfrm>
          <a:prstGeom prst="rect">
            <a:avLst/>
          </a:prstGeom>
        </p:spPr>
      </p:pic>
      <p:cxnSp>
        <p:nvCxnSpPr>
          <p:cNvPr id="12" name="Straight Arrow Connector 11"/>
          <p:cNvCxnSpPr/>
          <p:nvPr/>
        </p:nvCxnSpPr>
        <p:spPr>
          <a:xfrm flipV="1">
            <a:off x="238133" y="4885765"/>
            <a:ext cx="7948706"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38133" y="3810924"/>
            <a:ext cx="2267004" cy="369332"/>
          </a:xfrm>
          <a:prstGeom prst="rect">
            <a:avLst/>
          </a:prstGeom>
          <a:noFill/>
        </p:spPr>
        <p:txBody>
          <a:bodyPr wrap="none" rtlCol="0">
            <a:spAutoFit/>
          </a:bodyPr>
          <a:lstStyle/>
          <a:p>
            <a:r>
              <a:rPr lang="en-US" dirty="0" smtClean="0"/>
              <a:t>Engineering Heuristics</a:t>
            </a:r>
            <a:endParaRPr lang="en-US" dirty="0"/>
          </a:p>
        </p:txBody>
      </p:sp>
      <p:pic>
        <p:nvPicPr>
          <p:cNvPr id="15" name="Picture 14" descr="torqu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4943" y="4356276"/>
            <a:ext cx="1816100" cy="254000"/>
          </a:xfrm>
          <a:prstGeom prst="rect">
            <a:avLst/>
          </a:prstGeom>
        </p:spPr>
      </p:pic>
      <p:sp>
        <p:nvSpPr>
          <p:cNvPr id="16" name="TextBox 15"/>
          <p:cNvSpPr txBox="1"/>
          <p:nvPr/>
        </p:nvSpPr>
        <p:spPr>
          <a:xfrm>
            <a:off x="2672940" y="3810924"/>
            <a:ext cx="2904724" cy="369332"/>
          </a:xfrm>
          <a:prstGeom prst="rect">
            <a:avLst/>
          </a:prstGeom>
          <a:noFill/>
        </p:spPr>
        <p:txBody>
          <a:bodyPr wrap="none" rtlCol="0">
            <a:spAutoFit/>
          </a:bodyPr>
          <a:lstStyle/>
          <a:p>
            <a:r>
              <a:rPr lang="en-US" dirty="0" smtClean="0"/>
              <a:t>Heuristic Materials “Science”</a:t>
            </a:r>
            <a:endParaRPr lang="en-US" dirty="0"/>
          </a:p>
        </p:txBody>
      </p:sp>
      <p:sp>
        <p:nvSpPr>
          <p:cNvPr id="17" name="TextBox 16"/>
          <p:cNvSpPr txBox="1"/>
          <p:nvPr/>
        </p:nvSpPr>
        <p:spPr>
          <a:xfrm>
            <a:off x="6129624" y="3810924"/>
            <a:ext cx="2241419" cy="369332"/>
          </a:xfrm>
          <a:prstGeom prst="rect">
            <a:avLst/>
          </a:prstGeom>
          <a:noFill/>
        </p:spPr>
        <p:txBody>
          <a:bodyPr wrap="none" rtlCol="0">
            <a:spAutoFit/>
          </a:bodyPr>
          <a:lstStyle/>
          <a:p>
            <a:r>
              <a:rPr lang="en-US" dirty="0" smtClean="0"/>
              <a:t>Mathematical Models</a:t>
            </a:r>
            <a:endParaRPr lang="en-US" dirty="0"/>
          </a:p>
        </p:txBody>
      </p:sp>
      <p:sp>
        <p:nvSpPr>
          <p:cNvPr id="20" name="TextBox 19"/>
          <p:cNvSpPr txBox="1"/>
          <p:nvPr/>
        </p:nvSpPr>
        <p:spPr>
          <a:xfrm>
            <a:off x="238133" y="5129020"/>
            <a:ext cx="2267004" cy="369332"/>
          </a:xfrm>
          <a:prstGeom prst="rect">
            <a:avLst/>
          </a:prstGeom>
          <a:noFill/>
        </p:spPr>
        <p:txBody>
          <a:bodyPr wrap="none" rtlCol="0">
            <a:spAutoFit/>
          </a:bodyPr>
          <a:lstStyle/>
          <a:p>
            <a:r>
              <a:rPr lang="en-US" dirty="0"/>
              <a:t>Engineering </a:t>
            </a:r>
            <a:r>
              <a:rPr lang="en-US" dirty="0" smtClean="0"/>
              <a:t>Heuristics</a:t>
            </a:r>
            <a:endParaRPr lang="en-US" dirty="0"/>
          </a:p>
        </p:txBody>
      </p:sp>
      <p:sp>
        <p:nvSpPr>
          <p:cNvPr id="21" name="TextBox 20"/>
          <p:cNvSpPr txBox="1"/>
          <p:nvPr/>
        </p:nvSpPr>
        <p:spPr>
          <a:xfrm>
            <a:off x="6658684" y="5129020"/>
            <a:ext cx="883137" cy="369332"/>
          </a:xfrm>
          <a:prstGeom prst="rect">
            <a:avLst/>
          </a:prstGeom>
          <a:noFill/>
        </p:spPr>
        <p:txBody>
          <a:bodyPr wrap="none" rtlCol="0">
            <a:spAutoFit/>
          </a:bodyPr>
          <a:lstStyle/>
          <a:p>
            <a:r>
              <a:rPr lang="en-US" dirty="0" smtClean="0"/>
              <a:t>Models</a:t>
            </a:r>
            <a:endParaRPr lang="en-US" dirty="0"/>
          </a:p>
        </p:txBody>
      </p:sp>
      <p:sp>
        <p:nvSpPr>
          <p:cNvPr id="3" name="TextBox 2"/>
          <p:cNvSpPr txBox="1"/>
          <p:nvPr/>
        </p:nvSpPr>
        <p:spPr>
          <a:xfrm>
            <a:off x="181798" y="5553653"/>
            <a:ext cx="8222686" cy="923330"/>
          </a:xfrm>
          <a:prstGeom prst="rect">
            <a:avLst/>
          </a:prstGeom>
          <a:noFill/>
        </p:spPr>
        <p:txBody>
          <a:bodyPr wrap="none" rtlCol="0">
            <a:spAutoFit/>
          </a:bodyPr>
          <a:lstStyle/>
          <a:p>
            <a:r>
              <a:rPr lang="en-US" dirty="0" smtClean="0"/>
              <a:t>Basic idea: </a:t>
            </a:r>
            <a:r>
              <a:rPr lang="en-US" i="1" dirty="0" smtClean="0"/>
              <a:t>Engineering heuristics </a:t>
            </a:r>
            <a:r>
              <a:rPr lang="en-US" dirty="0" smtClean="0"/>
              <a:t>take us a long (long)  way, but if we want to scale </a:t>
            </a:r>
          </a:p>
          <a:p>
            <a:r>
              <a:rPr lang="en-US" dirty="0" smtClean="0"/>
              <a:t>beyond a certain point (say, build a 1000m tall building) we need a model of the</a:t>
            </a:r>
          </a:p>
          <a:p>
            <a:r>
              <a:rPr lang="en-US" dirty="0"/>
              <a:t>b</a:t>
            </a:r>
            <a:r>
              <a:rPr lang="en-US" dirty="0" smtClean="0"/>
              <a:t>uilding so we predict its behavior (likely including some knowledge of physics)</a:t>
            </a:r>
            <a:endParaRPr lang="en-US" i="1" dirty="0" smtClean="0"/>
          </a:p>
        </p:txBody>
      </p:sp>
      <p:grpSp>
        <p:nvGrpSpPr>
          <p:cNvPr id="11" name="Group 10"/>
          <p:cNvGrpSpPr/>
          <p:nvPr/>
        </p:nvGrpSpPr>
        <p:grpSpPr>
          <a:xfrm>
            <a:off x="238133" y="4483276"/>
            <a:ext cx="3995271" cy="338554"/>
            <a:chOff x="457200" y="4483276"/>
            <a:chExt cx="3995271" cy="338554"/>
          </a:xfrm>
        </p:grpSpPr>
        <p:cxnSp>
          <p:nvCxnSpPr>
            <p:cNvPr id="19" name="Straight Arrow Connector 18"/>
            <p:cNvCxnSpPr/>
            <p:nvPr/>
          </p:nvCxnSpPr>
          <p:spPr>
            <a:xfrm>
              <a:off x="457200" y="4483276"/>
              <a:ext cx="3995271"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381531" y="4483276"/>
              <a:ext cx="1893667" cy="338554"/>
            </a:xfrm>
            <a:prstGeom prst="rect">
              <a:avLst/>
            </a:prstGeom>
            <a:noFill/>
          </p:spPr>
          <p:txBody>
            <a:bodyPr wrap="none" rtlCol="0">
              <a:spAutoFit/>
            </a:bodyPr>
            <a:lstStyle/>
            <a:p>
              <a:r>
                <a:rPr lang="en-US" sz="1600" dirty="0" smtClean="0"/>
                <a:t>Heuristic Knowledge</a:t>
              </a:r>
              <a:endParaRPr lang="en-US" sz="1600" dirty="0"/>
            </a:p>
          </p:txBody>
        </p:sp>
      </p:grpSp>
    </p:spTree>
    <p:extLst>
      <p:ext uri="{BB962C8B-B14F-4D97-AF65-F5344CB8AC3E}">
        <p14:creationId xmlns:p14="http://schemas.microsoft.com/office/powerpoint/2010/main" val="1572027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0" grpId="0"/>
      <p:bldP spid="21"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ear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823" y="1853410"/>
            <a:ext cx="1886320" cy="1886320"/>
          </a:xfrm>
          <a:prstGeom prst="rect">
            <a:avLst/>
          </a:prstGeom>
        </p:spPr>
      </p:pic>
      <p:sp>
        <p:nvSpPr>
          <p:cNvPr id="2" name="Title 1"/>
          <p:cNvSpPr>
            <a:spLocks noGrp="1"/>
          </p:cNvSpPr>
          <p:nvPr>
            <p:ph type="title"/>
          </p:nvPr>
        </p:nvSpPr>
        <p:spPr>
          <a:xfrm>
            <a:off x="457200" y="274638"/>
            <a:ext cx="8229600" cy="696538"/>
          </a:xfrm>
        </p:spPr>
        <p:txBody>
          <a:bodyPr>
            <a:normAutofit fontScale="90000"/>
          </a:bodyPr>
          <a:lstStyle/>
          <a:p>
            <a:r>
              <a:rPr lang="en-US" dirty="0" smtClean="0"/>
              <a:t>Applied to Scaling the Internet?</a:t>
            </a:r>
            <a:endParaRPr lang="en-US" dirty="0"/>
          </a:p>
        </p:txBody>
      </p:sp>
      <p:sp>
        <p:nvSpPr>
          <p:cNvPr id="4" name="Slide Number Placeholder 3"/>
          <p:cNvSpPr>
            <a:spLocks noGrp="1"/>
          </p:cNvSpPr>
          <p:nvPr>
            <p:ph type="sldNum" sz="quarter" idx="12"/>
          </p:nvPr>
        </p:nvSpPr>
        <p:spPr/>
        <p:txBody>
          <a:bodyPr/>
          <a:lstStyle/>
          <a:p>
            <a:fld id="{21F837FD-8F87-7743-AB44-21CAE7E625D8}" type="slidenum">
              <a:rPr lang="en-US" smtClean="0"/>
              <a:t>9</a:t>
            </a:fld>
            <a:endParaRPr lang="en-US" dirty="0"/>
          </a:p>
        </p:txBody>
      </p:sp>
      <p:graphicFrame>
        <p:nvGraphicFramePr>
          <p:cNvPr id="25" name="Object 24"/>
          <p:cNvGraphicFramePr>
            <a:graphicFrameLocks noChangeAspect="1"/>
          </p:cNvGraphicFramePr>
          <p:nvPr>
            <p:extLst>
              <p:ext uri="{D42A27DB-BD31-4B8C-83A1-F6EECF244321}">
                <p14:modId xmlns:p14="http://schemas.microsoft.com/office/powerpoint/2010/main" val="2858483381"/>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5732"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0" name="TextBox 29"/>
          <p:cNvSpPr txBox="1"/>
          <p:nvPr/>
        </p:nvSpPr>
        <p:spPr>
          <a:xfrm>
            <a:off x="1134607" y="4859121"/>
            <a:ext cx="2498375" cy="707886"/>
          </a:xfrm>
          <a:prstGeom prst="rect">
            <a:avLst/>
          </a:prstGeom>
          <a:noFill/>
        </p:spPr>
        <p:txBody>
          <a:bodyPr wrap="none" rtlCol="0">
            <a:spAutoFit/>
          </a:bodyPr>
          <a:lstStyle/>
          <a:p>
            <a:pPr algn="ctr"/>
            <a:r>
              <a:rPr lang="en-US" sz="2000" dirty="0" smtClean="0"/>
              <a:t>Engineering Heuristics</a:t>
            </a:r>
          </a:p>
          <a:p>
            <a:pPr algn="ctr"/>
            <a:r>
              <a:rPr lang="en-US" sz="2000" dirty="0" smtClean="0"/>
              <a:t>(sort of)</a:t>
            </a:r>
            <a:endParaRPr lang="en-US" sz="2000" dirty="0"/>
          </a:p>
        </p:txBody>
      </p:sp>
      <p:pic>
        <p:nvPicPr>
          <p:cNvPr id="5" name="Picture 4" descr="caida.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729" y="1633023"/>
            <a:ext cx="2808943" cy="2106707"/>
          </a:xfrm>
          <a:prstGeom prst="rect">
            <a:avLst/>
          </a:prstGeom>
        </p:spPr>
      </p:pic>
      <p:cxnSp>
        <p:nvCxnSpPr>
          <p:cNvPr id="7" name="Straight Arrow Connector 6"/>
          <p:cNvCxnSpPr/>
          <p:nvPr/>
        </p:nvCxnSpPr>
        <p:spPr>
          <a:xfrm flipV="1">
            <a:off x="3929529" y="2678905"/>
            <a:ext cx="1703294" cy="149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81200" y="4031315"/>
            <a:ext cx="650614" cy="369332"/>
          </a:xfrm>
          <a:prstGeom prst="rect">
            <a:avLst/>
          </a:prstGeom>
          <a:noFill/>
        </p:spPr>
        <p:txBody>
          <a:bodyPr wrap="none" rtlCol="0">
            <a:spAutoFit/>
          </a:bodyPr>
          <a:lstStyle/>
          <a:p>
            <a:r>
              <a:rPr lang="en-US" dirty="0" smtClean="0"/>
              <a:t>2^32</a:t>
            </a:r>
            <a:endParaRPr lang="en-US" dirty="0"/>
          </a:p>
        </p:txBody>
      </p:sp>
      <p:sp>
        <p:nvSpPr>
          <p:cNvPr id="27" name="TextBox 26"/>
          <p:cNvSpPr txBox="1"/>
          <p:nvPr/>
        </p:nvSpPr>
        <p:spPr>
          <a:xfrm>
            <a:off x="7081179" y="4031315"/>
            <a:ext cx="767608" cy="369332"/>
          </a:xfrm>
          <a:prstGeom prst="rect">
            <a:avLst/>
          </a:prstGeom>
          <a:noFill/>
        </p:spPr>
        <p:txBody>
          <a:bodyPr wrap="none" rtlCol="0">
            <a:spAutoFit/>
          </a:bodyPr>
          <a:lstStyle/>
          <a:p>
            <a:r>
              <a:rPr lang="en-US" dirty="0" smtClean="0"/>
              <a:t>2^128</a:t>
            </a:r>
            <a:endParaRPr lang="en-US" dirty="0"/>
          </a:p>
        </p:txBody>
      </p:sp>
      <p:cxnSp>
        <p:nvCxnSpPr>
          <p:cNvPr id="35" name="Straight Arrow Connector 34"/>
          <p:cNvCxnSpPr/>
          <p:nvPr/>
        </p:nvCxnSpPr>
        <p:spPr>
          <a:xfrm>
            <a:off x="821765" y="4614009"/>
            <a:ext cx="758637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7023986" y="4859121"/>
            <a:ext cx="660056" cy="400110"/>
          </a:xfrm>
          <a:prstGeom prst="rect">
            <a:avLst/>
          </a:prstGeom>
          <a:noFill/>
        </p:spPr>
        <p:txBody>
          <a:bodyPr wrap="none" rtlCol="0">
            <a:spAutoFit/>
          </a:bodyPr>
          <a:lstStyle/>
          <a:p>
            <a:pPr algn="ctr"/>
            <a:r>
              <a:rPr lang="en-US" sz="2000" dirty="0" smtClean="0"/>
              <a:t>????</a:t>
            </a:r>
            <a:endParaRPr lang="en-US" sz="2000" dirty="0"/>
          </a:p>
        </p:txBody>
      </p:sp>
      <p:sp>
        <p:nvSpPr>
          <p:cNvPr id="6" name="TextBox 5"/>
          <p:cNvSpPr txBox="1"/>
          <p:nvPr/>
        </p:nvSpPr>
        <p:spPr>
          <a:xfrm>
            <a:off x="2524085" y="5965340"/>
            <a:ext cx="3981529" cy="830997"/>
          </a:xfrm>
          <a:prstGeom prst="rect">
            <a:avLst/>
          </a:prstGeom>
          <a:noFill/>
        </p:spPr>
        <p:txBody>
          <a:bodyPr wrap="none" rtlCol="0">
            <a:spAutoFit/>
          </a:bodyPr>
          <a:lstStyle/>
          <a:p>
            <a:pPr algn="ctr"/>
            <a:r>
              <a:rPr lang="en-US" sz="2400" dirty="0" smtClean="0"/>
              <a:t>96 binary orders of magnitude </a:t>
            </a:r>
          </a:p>
          <a:p>
            <a:pPr algn="ctr"/>
            <a:r>
              <a:rPr lang="en-US" sz="2400" dirty="0" smtClean="0"/>
              <a:t>(ok, call it half)</a:t>
            </a:r>
            <a:endParaRPr lang="en-US" sz="2400" dirty="0"/>
          </a:p>
        </p:txBody>
      </p:sp>
    </p:spTree>
    <p:extLst>
      <p:ext uri="{BB962C8B-B14F-4D97-AF65-F5344CB8AC3E}">
        <p14:creationId xmlns:p14="http://schemas.microsoft.com/office/powerpoint/2010/main" val="772870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6" grpId="0"/>
      <p:bldP spid="27" grpId="0"/>
      <p:bldP spid="36"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6425</TotalTime>
  <Words>3518</Words>
  <Application>Microsoft Macintosh PowerPoint</Application>
  <PresentationFormat>On-screen Show (4:3)</PresentationFormat>
  <Paragraphs>885</Paragraphs>
  <Slides>59</Slides>
  <Notes>27</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73" baseType="lpstr">
      <vt:lpstr>Arial</vt:lpstr>
      <vt:lpstr>Arial Black</vt:lpstr>
      <vt:lpstr>Calibri</vt:lpstr>
      <vt:lpstr>Cambria</vt:lpstr>
      <vt:lpstr>Comic Sans MS</vt:lpstr>
      <vt:lpstr>Franklin Gothic Book</vt:lpstr>
      <vt:lpstr>Helvetica</vt:lpstr>
      <vt:lpstr>ＭＳ Ｐゴシック</vt:lpstr>
      <vt:lpstr>Symbol</vt:lpstr>
      <vt:lpstr>Times New Roman</vt:lpstr>
      <vt:lpstr>Wingdings</vt:lpstr>
      <vt:lpstr>宋体</vt:lpstr>
      <vt:lpstr>Office Theme</vt:lpstr>
      <vt:lpstr>Equation</vt:lpstr>
      <vt:lpstr>On The Hidden Nature of Complex Systems  Tradeoffs, Architecture, Nets, Grids, Bugs, Brains, and the Meaning of Life</vt:lpstr>
      <vt:lpstr>Agenda</vt:lpstr>
      <vt:lpstr>Danger Will Robinson!!!</vt:lpstr>
      <vt:lpstr>PowerPoint Presentation</vt:lpstr>
      <vt:lpstr>What Happened?</vt:lpstr>
      <vt:lpstr>One Result of this Exploration was RFC 3439 (Some Internet Architectural Guidelines and Philosophy)</vt:lpstr>
      <vt:lpstr>All Cool But Still, What is Complexity?</vt:lpstr>
      <vt:lpstr>So I Started Looking At The History of (Building) Construction (why? Fred Harris)</vt:lpstr>
      <vt:lpstr>Applied to Scaling the Internet?</vt:lpstr>
      <vt:lpstr>Carrying on the Analogy…</vt:lpstr>
      <vt:lpstr>So Goals for this Talk</vt:lpstr>
      <vt:lpstr>Said Another Way…</vt:lpstr>
      <vt:lpstr>Agenda</vt:lpstr>
      <vt:lpstr>Ok, what is Complexity? (and why is it hidden)</vt:lpstr>
      <vt:lpstr>Complexity Isn’t Inherently “Evil”</vt:lpstr>
      <vt:lpstr>So What Then is Robustness? Robustness is a Generalized Feature of Complex Systems</vt:lpstr>
      <vt:lpstr>A Bit More Formally</vt:lpstr>
      <vt:lpstr>PowerPoint Presentation</vt:lpstr>
      <vt:lpstr>Interestingly, Fragility and  Scaling are Related</vt:lpstr>
      <vt:lpstr>PowerPoint Presentation</vt:lpstr>
      <vt:lpstr>Robust</vt:lpstr>
      <vt:lpstr>Summary: Understanding RYF is The Challenge</vt:lpstr>
      <vt:lpstr>BTW, What is our Architecture? (and what tradeoffs are being made)</vt:lpstr>
      <vt:lpstr>What tradeoffs are embedded in  what we do everyday?</vt:lpstr>
      <vt:lpstr>How About Here?</vt:lpstr>
      <vt:lpstr>Summary: Common Tradeoffs</vt:lpstr>
      <vt:lpstr>PowerPoint Presentation</vt:lpstr>
      <vt:lpstr>PowerPoint Presentation</vt:lpstr>
      <vt:lpstr>PowerPoint Presentation</vt:lpstr>
      <vt:lpstr>PowerPoint Presentation</vt:lpstr>
      <vt:lpstr>PowerPoint Presentation</vt:lpstr>
      <vt:lpstr>Agenda</vt:lpstr>
      <vt:lpstr>The Architecture of Complex Systems</vt:lpstr>
      <vt:lpstr>PowerPoint Presentation</vt:lpstr>
      <vt:lpstr>PowerPoint Presentation</vt:lpstr>
      <vt:lpstr>Bowties 101   Constraints that Deconstrain Schematic of a “Layer”</vt:lpstr>
      <vt:lpstr>But Wait a Second Anything Look Familiar?</vt:lpstr>
      <vt:lpstr>The Nested Bowtie/Hourglass  Architecture of the Internet</vt:lpstr>
      <vt:lpstr>In Practice Things are More Complicated The Nested Bowtie/Hourglass Architecture of Metabolism</vt:lpstr>
      <vt:lpstr>PowerPoint Presentation</vt:lpstr>
      <vt:lpstr>PowerPoint Presentation</vt:lpstr>
      <vt:lpstr>PowerPoint Presentation</vt:lpstr>
      <vt:lpstr>PowerPoint Presentation</vt:lpstr>
      <vt:lpstr>PowerPoint Presentation</vt:lpstr>
      <vt:lpstr>PowerPoint Presentation</vt:lpstr>
      <vt:lpstr>We gotta do some Systems Biology (come on, its all just networking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Hopefully I’ve Convinced You…</vt:lpstr>
      <vt:lpstr>Why is all of this Useful?</vt:lpstr>
      <vt:lpstr>Why is all of this Useful, cont?</vt:lpstr>
      <vt:lpstr>Q&amp;A</vt:lpstr>
    </vt:vector>
  </TitlesOfParts>
  <Company>UO</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Seeing The Past, Present and Future: Macro Trends in Networking and the Role of Software Defined Networking</dc:title>
  <dc:creator>David Meyer</dc:creator>
  <cp:lastModifiedBy>Microsoft Office User</cp:lastModifiedBy>
  <cp:revision>2497</cp:revision>
  <dcterms:created xsi:type="dcterms:W3CDTF">2013-01-10T19:34:30Z</dcterms:created>
  <dcterms:modified xsi:type="dcterms:W3CDTF">2017-03-29T19:10:46Z</dcterms:modified>
</cp:coreProperties>
</file>